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241" r:id="rId2"/>
    <p:sldId id="1359" r:id="rId3"/>
    <p:sldId id="2745" r:id="rId4"/>
    <p:sldId id="2262" r:id="rId5"/>
    <p:sldId id="2669" r:id="rId6"/>
    <p:sldId id="845" r:id="rId7"/>
    <p:sldId id="2688" r:id="rId8"/>
    <p:sldId id="2687" r:id="rId9"/>
    <p:sldId id="2691" r:id="rId10"/>
    <p:sldId id="2690" r:id="rId11"/>
    <p:sldId id="2750" r:id="rId12"/>
    <p:sldId id="2693" r:id="rId13"/>
    <p:sldId id="2751" r:id="rId14"/>
    <p:sldId id="2280" r:id="rId15"/>
    <p:sldId id="2263" r:id="rId16"/>
    <p:sldId id="2264" r:id="rId17"/>
    <p:sldId id="2265" r:id="rId18"/>
    <p:sldId id="2266" r:id="rId19"/>
    <p:sldId id="2267" r:id="rId20"/>
    <p:sldId id="2268" r:id="rId21"/>
    <p:sldId id="2681" r:id="rId22"/>
    <p:sldId id="2664" r:id="rId23"/>
    <p:sldId id="2660" r:id="rId24"/>
    <p:sldId id="820" r:id="rId25"/>
    <p:sldId id="831" r:id="rId26"/>
    <p:sldId id="832" r:id="rId27"/>
    <p:sldId id="833" r:id="rId28"/>
    <p:sldId id="834" r:id="rId29"/>
    <p:sldId id="835" r:id="rId30"/>
    <p:sldId id="836" r:id="rId31"/>
    <p:sldId id="837" r:id="rId32"/>
    <p:sldId id="838" r:id="rId33"/>
    <p:sldId id="839" r:id="rId34"/>
    <p:sldId id="840" r:id="rId35"/>
    <p:sldId id="841" r:id="rId36"/>
    <p:sldId id="842" r:id="rId37"/>
    <p:sldId id="2622" r:id="rId38"/>
    <p:sldId id="2229" r:id="rId39"/>
    <p:sldId id="2231" r:id="rId40"/>
    <p:sldId id="2232" r:id="rId41"/>
    <p:sldId id="2234" r:id="rId42"/>
    <p:sldId id="2230" r:id="rId43"/>
    <p:sldId id="2235" r:id="rId44"/>
    <p:sldId id="2616" r:id="rId45"/>
    <p:sldId id="2238" r:id="rId46"/>
    <p:sldId id="2279" r:id="rId47"/>
    <p:sldId id="2239" r:id="rId48"/>
    <p:sldId id="2618" r:id="rId49"/>
    <p:sldId id="2277" r:id="rId50"/>
    <p:sldId id="2278" r:id="rId51"/>
    <p:sldId id="2276" r:id="rId52"/>
    <p:sldId id="2752" r:id="rId53"/>
    <p:sldId id="2269" r:id="rId54"/>
    <p:sldId id="2270" r:id="rId55"/>
    <p:sldId id="2619" r:id="rId56"/>
    <p:sldId id="2243" r:id="rId57"/>
    <p:sldId id="2255" r:id="rId58"/>
    <p:sldId id="2254" r:id="rId59"/>
    <p:sldId id="2244" r:id="rId60"/>
    <p:sldId id="2753" r:id="rId61"/>
    <p:sldId id="2272" r:id="rId62"/>
    <p:sldId id="2273" r:id="rId63"/>
    <p:sldId id="2252" r:id="rId64"/>
    <p:sldId id="2246" r:id="rId65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FEFF"/>
    <a:srgbClr val="BE384A"/>
    <a:srgbClr val="E9CED1"/>
    <a:srgbClr val="0432FF"/>
    <a:srgbClr val="941100"/>
    <a:srgbClr val="212121"/>
    <a:srgbClr val="005493"/>
    <a:srgbClr val="FF2F92"/>
    <a:srgbClr val="9437FF"/>
    <a:srgbClr val="ED3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27" autoAdjust="0"/>
    <p:restoredTop sz="87600" autoAdjust="0"/>
  </p:normalViewPr>
  <p:slideViewPr>
    <p:cSldViewPr>
      <p:cViewPr varScale="1">
        <p:scale>
          <a:sx n="160" d="100"/>
          <a:sy n="160" d="100"/>
        </p:scale>
        <p:origin x="176" y="208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CPU时间消耗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A72-E04F-8106-BFDC8BE6A5B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A72-E04F-8106-BFDC8BE6A5BF}"/>
              </c:ext>
            </c:extLst>
          </c:dPt>
          <c:cat>
            <c:strRef>
              <c:f>Sheet1!$A$2:$A$3</c:f>
              <c:strCache>
                <c:ptCount val="2"/>
                <c:pt idx="0">
                  <c:v>通信开销</c:v>
                </c:pt>
                <c:pt idx="1">
                  <c:v>应用逻辑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72-E04F-8106-BFDC8BE6A5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2023/9/22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147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601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548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731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180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82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420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655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612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428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09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162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24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752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fld id="{54F3100C-EB21-4948-BC96-CAC85E4C60BF}" type="datetimeFigureOut">
              <a:rPr kumimoji="1" lang="zh-CN" altLang="en-US" smtClean="0"/>
              <a:t>2023/9/22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604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0772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333500"/>
            <a:ext cx="8305800" cy="36830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BADBEE7-F07F-4F17-B469-9D8E2C6C57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C83ADD-AF08-4246-BEC2-8C2986ACBC71}" type="datetime1">
              <a:rPr lang="zh-CN" altLang="en-US"/>
              <a:pPr>
                <a:defRPr/>
              </a:pPr>
              <a:t>2023/9/22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6BBBEF7-D178-45B6-8BF6-DBA481F987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A59D779-CBA4-43B3-B610-7BE8A88FFF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3629B-B32B-4F92-90FE-77D30D0C64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222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93204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7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2350163_Comprehensive_Formal_Verification_of_an_OS_Microkerne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zdnet.com/article/minix-intels-hidden-in-chip-operating-syste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wikipedia.org/wiki/%E5%BE%AE%E5%85%A7%E6%A0%B8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rrelfish.org/documentation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4800" dirty="0"/>
              <a:t>ARM</a:t>
            </a:r>
            <a:r>
              <a:rPr kumimoji="1" lang="zh-CN" altLang="en-US" sz="4800" dirty="0"/>
              <a:t>汇编 </a:t>
            </a:r>
            <a:r>
              <a:rPr kumimoji="1" lang="en-US" altLang="zh-CN" sz="4800" dirty="0"/>
              <a:t>– </a:t>
            </a:r>
            <a:r>
              <a:rPr kumimoji="1" lang="zh-CN" altLang="en-US" sz="4800" dirty="0"/>
              <a:t>系统调用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8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2A85F-6EE2-B743-A20D-96CF8F2D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5EF2D9-3283-8B47-A5AC-BC8B73F5D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为什么操作系统不能直接使用应用程序在用户态的栈呢？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36789FC0-4105-BA45-BF1C-0750E85C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278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2A85F-6EE2-B743-A20D-96CF8F2D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处理器的这些操作都是必要的么？</a:t>
            </a:r>
            <a:endParaRPr lang="en-US" altLang="zh-CN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5EF2D9-3283-8B47-A5AC-BC8B73F5D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2400" dirty="0"/>
              <a:t>PC</a:t>
            </a:r>
            <a:r>
              <a:rPr lang="zh-CN" altLang="en-US" sz="2400" dirty="0"/>
              <a:t>寄存器的值必须由处理器保存</a:t>
            </a:r>
            <a:endParaRPr lang="en-US" altLang="zh-CN" sz="2400" dirty="0"/>
          </a:p>
          <a:p>
            <a:pPr lvl="1"/>
            <a:r>
              <a:rPr lang="zh-CN" altLang="en-US" sz="2200" dirty="0"/>
              <a:t>否则当操作系统开始执行时，</a:t>
            </a:r>
            <a:r>
              <a:rPr lang="en" altLang="zh-CN" sz="2200" dirty="0"/>
              <a:t>PC</a:t>
            </a:r>
            <a:r>
              <a:rPr lang="zh-CN" altLang="en-US" sz="2200" dirty="0"/>
              <a:t>将被覆盖</a:t>
            </a:r>
            <a:endParaRPr lang="en-US" altLang="zh-CN" sz="2200" dirty="0"/>
          </a:p>
          <a:p>
            <a:pPr lvl="1"/>
            <a:endParaRPr lang="en-US" altLang="zh-CN" sz="2200" dirty="0"/>
          </a:p>
          <a:p>
            <a:r>
              <a:rPr lang="zh-CN" altLang="en-US" sz="2400" dirty="0"/>
              <a:t>栈的切换也必须由硬件完成</a:t>
            </a:r>
            <a:endParaRPr lang="en-US" altLang="zh-CN" sz="2400" dirty="0"/>
          </a:p>
          <a:p>
            <a:pPr lvl="1"/>
            <a:r>
              <a:rPr lang="zh-CN" altLang="en-US" sz="2200" dirty="0"/>
              <a:t>否则操作系统有可能使用用户态的栈，导致安全问题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36789FC0-4105-BA45-BF1C-0750E85C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198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42809B-CCBA-D34F-8839-FCA141BA8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eret</a:t>
            </a:r>
            <a:r>
              <a:rPr kumimoji="1" lang="zh-CN" altLang="en-US" dirty="0"/>
              <a:t>：从内核态返回到用户态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E165A4-911C-2749-89B1-35BBB2342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将</a:t>
            </a:r>
            <a:r>
              <a:rPr kumimoji="1" lang="en" altLang="zh-CN" dirty="0"/>
              <a:t>SPSR_EL1</a:t>
            </a:r>
            <a:r>
              <a:rPr kumimoji="1" lang="zh-CN" altLang="en-US" dirty="0"/>
              <a:t>中的处理器状态写入</a:t>
            </a:r>
            <a:r>
              <a:rPr kumimoji="1" lang="en" altLang="zh-CN" dirty="0"/>
              <a:t>PSTATE</a:t>
            </a:r>
            <a:r>
              <a:rPr kumimoji="1" lang="zh-CN" altLang="en-US" dirty="0"/>
              <a:t>中</a:t>
            </a:r>
            <a:endParaRPr kumimoji="1" lang="en-US" altLang="zh-CN" dirty="0"/>
          </a:p>
          <a:p>
            <a:pPr marL="914400" lvl="1" indent="-514350"/>
            <a:r>
              <a:rPr kumimoji="1" lang="zh-CN" altLang="en-US" dirty="0"/>
              <a:t>处理器状态也从 </a:t>
            </a:r>
            <a:r>
              <a:rPr kumimoji="1" lang="en" altLang="zh-CN" dirty="0"/>
              <a:t>EL1 </a:t>
            </a:r>
            <a:r>
              <a:rPr kumimoji="1" lang="zh-CN" altLang="en-US" dirty="0"/>
              <a:t>切换到 </a:t>
            </a:r>
            <a:r>
              <a:rPr kumimoji="1" lang="en" altLang="zh-CN" dirty="0"/>
              <a:t>EL0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effectLst/>
                <a:latin typeface="Helvetica" pitchFamily="2" charset="0"/>
              </a:rPr>
              <a:t>栈寄存器不再使用</a:t>
            </a:r>
            <a:r>
              <a:rPr lang="en" altLang="zh-CN" dirty="0">
                <a:effectLst/>
                <a:latin typeface="Helvetica" pitchFamily="2" charset="0"/>
              </a:rPr>
              <a:t>SP_EL1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开始使用</a:t>
            </a:r>
            <a:r>
              <a:rPr lang="en" altLang="zh-CN" dirty="0">
                <a:effectLst/>
                <a:latin typeface="Helvetica" pitchFamily="2" charset="0"/>
              </a:rPr>
              <a:t>SP_EL0</a:t>
            </a:r>
            <a:endParaRPr lang="en-US" altLang="zh-CN" dirty="0">
              <a:latin typeface="Helvetica" pitchFamily="2" charset="0"/>
            </a:endParaRPr>
          </a:p>
          <a:p>
            <a:pPr marL="914400" lvl="1" indent="-514350"/>
            <a:r>
              <a:rPr lang="zh-CN" altLang="en-US" dirty="0">
                <a:effectLst/>
                <a:latin typeface="Helvetica" pitchFamily="2" charset="0"/>
              </a:rPr>
              <a:t>注意：</a:t>
            </a:r>
            <a:r>
              <a:rPr lang="en" altLang="zh-CN" dirty="0">
                <a:effectLst/>
                <a:latin typeface="Helvetica" pitchFamily="2" charset="0"/>
              </a:rPr>
              <a:t>SP_EL1</a:t>
            </a:r>
            <a:r>
              <a:rPr lang="zh-CN" altLang="en-US" dirty="0">
                <a:effectLst/>
                <a:latin typeface="Helvetica" pitchFamily="2" charset="0"/>
              </a:rPr>
              <a:t>的值并没有改变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914400" lvl="1" indent="-514350"/>
            <a:r>
              <a:rPr lang="zh-CN" altLang="en-US" dirty="0">
                <a:effectLst/>
                <a:latin typeface="Helvetica" pitchFamily="2" charset="0"/>
              </a:rPr>
              <a:t>下一次下陷时，操作系统依然会使用这个内核栈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effectLst/>
                <a:latin typeface="Helvetica" pitchFamily="2" charset="0"/>
              </a:rPr>
              <a:t>将</a:t>
            </a:r>
            <a:r>
              <a:rPr lang="en" altLang="zh-CN" dirty="0">
                <a:effectLst/>
                <a:latin typeface="Helvetica" pitchFamily="2" charset="0"/>
              </a:rPr>
              <a:t>ELR_EL1</a:t>
            </a:r>
            <a:r>
              <a:rPr lang="zh-CN" altLang="en-US" dirty="0">
                <a:effectLst/>
                <a:latin typeface="Helvetica" pitchFamily="2" charset="0"/>
              </a:rPr>
              <a:t>中的地址写入</a:t>
            </a:r>
            <a:r>
              <a:rPr lang="en" altLang="zh-CN" dirty="0">
                <a:effectLst/>
                <a:latin typeface="Helvetica" pitchFamily="2" charset="0"/>
              </a:rPr>
              <a:t>PC</a:t>
            </a:r>
            <a:r>
              <a:rPr lang="zh-CN" altLang="en-US" dirty="0">
                <a:effectLst/>
                <a:latin typeface="Helvetica" pitchFamily="2" charset="0"/>
              </a:rPr>
              <a:t>，并执行应用程序代码</a:t>
            </a:r>
          </a:p>
          <a:p>
            <a:pPr marL="514350" indent="-514350">
              <a:buFont typeface="+mj-lt"/>
              <a:buAutoNum type="arabicPeriod"/>
            </a:pPr>
            <a:endParaRPr kumimoji="1" lang="zh-CN" altLang="en" dirty="0"/>
          </a:p>
          <a:p>
            <a:pPr marL="514350" indent="-514350">
              <a:buFont typeface="+mj-lt"/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B16A08-FD63-4644-BD3A-564EC001C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239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AA0D6-0722-784A-92BE-0BA4AA14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操作系统在切换过程中的任务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486EF7-8B23-3141-90F1-F24251FC4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400" dirty="0"/>
              <a:t>主要任务：将属于应用程序的 </a:t>
            </a:r>
            <a:r>
              <a:rPr kumimoji="1" lang="en" altLang="zh-CN" sz="2400" dirty="0"/>
              <a:t>CPU </a:t>
            </a:r>
            <a:r>
              <a:rPr kumimoji="1" lang="zh-CN" altLang="en-US" sz="2400" dirty="0"/>
              <a:t>状态保存到内存中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用于之后恢复应用程序继续运行</a:t>
            </a:r>
            <a:endParaRPr kumimoji="1" lang="en-US" altLang="zh-CN" sz="2000" dirty="0"/>
          </a:p>
          <a:p>
            <a:r>
              <a:rPr kumimoji="1" lang="zh-CN" altLang="en-US" sz="2400" dirty="0"/>
              <a:t>应用程序需要保存的运行状态称为处理器上下文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处理器上下文（</a:t>
            </a:r>
            <a:r>
              <a:rPr kumimoji="1" lang="en" altLang="zh-CN" sz="2000" dirty="0"/>
              <a:t>Processor Context</a:t>
            </a:r>
            <a:r>
              <a:rPr kumimoji="1" lang="zh-CN" altLang="en-US" sz="2000" dirty="0"/>
              <a:t>）：</a:t>
            </a:r>
            <a:r>
              <a:rPr kumimoji="1" lang="zh-CN" altLang="en-US" sz="2000" dirty="0">
                <a:solidFill>
                  <a:schemeClr val="accent1"/>
                </a:solidFill>
              </a:rPr>
              <a:t>应用程序在完成切换后恢复执行所需的最小处理器状态集合</a:t>
            </a:r>
            <a:endParaRPr kumimoji="1" lang="en-US" altLang="zh-CN" sz="2000" dirty="0">
              <a:solidFill>
                <a:schemeClr val="accent1"/>
              </a:solidFill>
            </a:endParaRPr>
          </a:p>
          <a:p>
            <a:pPr lvl="1"/>
            <a:r>
              <a:rPr kumimoji="1" lang="zh-CN" altLang="en-US" sz="2000" dirty="0"/>
              <a:t>处理器上下文中的寄存器具体包括：</a:t>
            </a:r>
            <a:endParaRPr kumimoji="1" lang="en-US" altLang="zh-CN" sz="2000" dirty="0"/>
          </a:p>
          <a:p>
            <a:pPr lvl="2"/>
            <a:r>
              <a:rPr lang="zh-CN" altLang="en-US" sz="1800" dirty="0">
                <a:solidFill>
                  <a:srgbClr val="000000"/>
                </a:solidFill>
                <a:effectLst/>
                <a:latin typeface="Helvetica" pitchFamily="2" charset="0"/>
              </a:rPr>
              <a:t>通用寄存器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X0-X30</a:t>
            </a:r>
          </a:p>
          <a:p>
            <a:pPr lvl="2"/>
            <a:r>
              <a:rPr lang="zh-CN" altLang="en-US" sz="1800" dirty="0">
                <a:solidFill>
                  <a:srgbClr val="000000"/>
                </a:solidFill>
                <a:effectLst/>
                <a:latin typeface="Helvetica" pitchFamily="2" charset="0"/>
              </a:rPr>
              <a:t>特殊寄存器，主要</a:t>
            </a:r>
            <a:r>
              <a:rPr lang="zh-CN" altLang="en-US" sz="1800" dirty="0">
                <a:solidFill>
                  <a:srgbClr val="000000"/>
                </a:solidFill>
                <a:latin typeface="Helvetica" pitchFamily="2" charset="0"/>
              </a:rPr>
              <a:t>包括</a:t>
            </a:r>
            <a:r>
              <a:rPr lang="en" altLang="zh-CN" sz="1800" dirty="0">
                <a:solidFill>
                  <a:srgbClr val="000000"/>
                </a:solidFill>
                <a:latin typeface="Helvetica" pitchFamily="2" charset="0"/>
              </a:rPr>
              <a:t>PC</a:t>
            </a:r>
            <a:r>
              <a:rPr lang="zh-CN" altLang="en" sz="1800" dirty="0">
                <a:solidFill>
                  <a:srgbClr val="000000"/>
                </a:solidFill>
                <a:latin typeface="Helvetica" pitchFamily="2" charset="0"/>
              </a:rPr>
              <a:t>、</a:t>
            </a:r>
            <a:r>
              <a:rPr lang="en" altLang="zh-CN" sz="1800" dirty="0">
                <a:solidFill>
                  <a:srgbClr val="000000"/>
                </a:solidFill>
                <a:latin typeface="Helvetica" pitchFamily="2" charset="0"/>
              </a:rPr>
              <a:t>SP</a:t>
            </a:r>
            <a:r>
              <a:rPr lang="zh-CN" altLang="en-US" sz="1800" dirty="0">
                <a:solidFill>
                  <a:srgbClr val="000000"/>
                </a:solidFill>
                <a:latin typeface="Helvetica" pitchFamily="2" charset="0"/>
              </a:rPr>
              <a:t>和</a:t>
            </a:r>
            <a:r>
              <a:rPr lang="en" altLang="zh-CN" sz="1800" dirty="0">
                <a:solidFill>
                  <a:srgbClr val="000000"/>
                </a:solidFill>
                <a:latin typeface="Helvetica" pitchFamily="2" charset="0"/>
              </a:rPr>
              <a:t>PSTATE</a:t>
            </a:r>
          </a:p>
          <a:p>
            <a:pPr lvl="2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系统寄存器，包括页表基地址寄存器等</a:t>
            </a:r>
          </a:p>
          <a:p>
            <a:pPr lvl="2"/>
            <a:endParaRPr kumimoji="1" lang="zh-CN" altLang="en-US" sz="1800" dirty="0"/>
          </a:p>
          <a:p>
            <a:endParaRPr kumimoji="1"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37FFAB-E392-D94A-B2FA-80C333A1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189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AF81BF-789B-3B4E-8A65-E26308EA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系统调用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3FD2469-E0B1-FE4B-9F15-731DA3CB9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6C5AF-D2BA-0F4F-81C7-AAA045BB4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286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2A85F-6EE2-B743-A20D-96CF8F2D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5EF2D9-3283-8B47-A5AC-BC8B73F5D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硬件提供了一对指令</a:t>
            </a:r>
            <a:r>
              <a:rPr kumimoji="1" lang="en-US" altLang="zh-CN" sz="2400" dirty="0"/>
              <a:t>svc/</a:t>
            </a:r>
            <a:r>
              <a:rPr kumimoji="1" lang="en-US" altLang="zh-CN" sz="2400" dirty="0" err="1"/>
              <a:t>eret</a:t>
            </a:r>
            <a:r>
              <a:rPr kumimoji="1" lang="zh-CN" altLang="en-US" sz="2400" dirty="0"/>
              <a:t>指令在用户态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内核态间切换</a:t>
            </a:r>
            <a:endParaRPr kumimoji="1" lang="en-US" altLang="zh-CN" sz="2400" dirty="0"/>
          </a:p>
          <a:p>
            <a:r>
              <a:rPr kumimoji="1" lang="zh-CN" altLang="en-US" sz="2400" dirty="0"/>
              <a:t>系统调用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用户与操作系统之间，类似于过程调用的接口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通过受限的方式访问内核提供的服务</a:t>
            </a:r>
          </a:p>
        </p:txBody>
      </p:sp>
      <p:grpSp>
        <p:nvGrpSpPr>
          <p:cNvPr id="5" name="组合 2">
            <a:extLst>
              <a:ext uri="{FF2B5EF4-FFF2-40B4-BE49-F238E27FC236}">
                <a16:creationId xmlns:a16="http://schemas.microsoft.com/office/drawing/2014/main" id="{CAA63033-28D2-8B41-BA8A-DDC966B66C9F}"/>
              </a:ext>
            </a:extLst>
          </p:cNvPr>
          <p:cNvGrpSpPr>
            <a:grpSpLocks/>
          </p:cNvGrpSpPr>
          <p:nvPr/>
        </p:nvGrpSpPr>
        <p:grpSpPr bwMode="auto">
          <a:xfrm>
            <a:off x="2555776" y="3613944"/>
            <a:ext cx="5160962" cy="1547812"/>
            <a:chOff x="1995126" y="4260645"/>
            <a:chExt cx="6882197" cy="20635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A49BE1-B378-9B44-8A3F-AD8006789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126" y="4260645"/>
              <a:ext cx="1106202" cy="459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59" tIns="33335" rIns="67859" bIns="33335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latin typeface="Arial" panose="020B0604020202020204" pitchFamily="34" charset="0"/>
                </a:rPr>
                <a:t>用户态</a:t>
              </a:r>
              <a:endParaRPr lang="en-US" altLang="zh-CN" sz="1800" dirty="0">
                <a:latin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FF82DF-EF5C-E848-93AF-44C8F9898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4" y="4414838"/>
              <a:ext cx="1106202" cy="459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59" tIns="33335" rIns="67859" bIns="33335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latin typeface="Arial" panose="020B0604020202020204" pitchFamily="34" charset="0"/>
                </a:rPr>
                <a:t>内核态</a:t>
              </a:r>
              <a:endParaRPr lang="en-US" altLang="zh-CN" sz="1800" dirty="0">
                <a:latin typeface="Arial" panose="020B0604020202020204" pitchFamily="34" charset="0"/>
              </a:endParaRPr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C21927C0-E695-FF43-A612-C7F620A3E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5788" y="4795838"/>
              <a:ext cx="0" cy="3635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07F1FA58-39CC-514E-B01A-0F2F4D5E58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2138" y="5165725"/>
              <a:ext cx="28067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C9C3C3B6-FD69-1A4D-882C-73C3D2EB30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5188" y="5172075"/>
              <a:ext cx="0" cy="596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D0B46FF2-6453-3C4F-BE89-B1FC7F72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25788" y="5329237"/>
              <a:ext cx="2825750" cy="452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A53CFF04-6976-4548-AD53-4394C97E4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5788" y="5322888"/>
              <a:ext cx="6350" cy="696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3B4995ED-42DC-1042-AD1C-AEB02DAC2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1" y="5257800"/>
              <a:ext cx="2933722" cy="459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59" tIns="33335" rIns="67859" bIns="33335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 b="0" i="1" dirty="0">
                  <a:latin typeface="Arial" panose="020B0604020202020204" pitchFamily="34" charset="0"/>
                </a:rPr>
                <a:t>系统调用代码</a:t>
              </a:r>
              <a:endParaRPr lang="en-US" altLang="zh-CN" sz="1800" b="0" i="1" dirty="0">
                <a:latin typeface="Arial" panose="020B0604020202020204" pitchFamily="34" charset="0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B030275C-013A-A34B-AF77-09D1BDB1C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183" y="5864908"/>
              <a:ext cx="711294" cy="4592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67859" tIns="33335" rIns="67859" bIns="33335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800" b="0" dirty="0" err="1">
                  <a:latin typeface="Arial" panose="020B0604020202020204" pitchFamily="34" charset="0"/>
                </a:rPr>
                <a:t>eret</a:t>
              </a:r>
              <a:endParaRPr lang="en-US" altLang="zh-CN" sz="1350" b="0" dirty="0">
                <a:latin typeface="Arial" panose="020B0604020202020204" pitchFamily="34" charset="0"/>
              </a:endParaRPr>
            </a:p>
          </p:txBody>
        </p:sp>
        <p:sp>
          <p:nvSpPr>
            <p:cNvPr id="15" name="Text Box 16">
              <a:extLst>
                <a:ext uri="{FF2B5EF4-FFF2-40B4-BE49-F238E27FC236}">
                  <a16:creationId xmlns:a16="http://schemas.microsoft.com/office/drawing/2014/main" id="{ACF33873-25D6-2245-8B1F-9F71993CE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7790" y="4699001"/>
              <a:ext cx="707981" cy="492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b="0">
                  <a:latin typeface="Arial" panose="020B0604020202020204" pitchFamily="34" charset="0"/>
                </a:rPr>
                <a:t>svc</a:t>
              </a:r>
            </a:p>
          </p:txBody>
        </p:sp>
        <p:sp>
          <p:nvSpPr>
            <p:cNvPr id="16" name="Text Box 17">
              <a:extLst>
                <a:ext uri="{FF2B5EF4-FFF2-40B4-BE49-F238E27FC236}">
                  <a16:creationId xmlns:a16="http://schemas.microsoft.com/office/drawing/2014/main" id="{2D9355AB-3AF3-7E45-9654-277DB9D168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5350" y="5181600"/>
              <a:ext cx="853273" cy="533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next</a:t>
              </a:r>
              <a:endParaRPr lang="en-US" altLang="zh-CN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36789FC0-4105-BA45-BF1C-0750E85C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714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600C0-EE7E-5841-AD26-37820E6A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系统调用例子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35ECC79-5A3F-334D-96F9-6601B430E309}"/>
              </a:ext>
            </a:extLst>
          </p:cNvPr>
          <p:cNvSpPr txBox="1">
            <a:spLocks noChangeArrowheads="1"/>
          </p:cNvSpPr>
          <p:nvPr/>
        </p:nvSpPr>
        <p:spPr>
          <a:xfrm>
            <a:off x="683568" y="1771519"/>
            <a:ext cx="7562850" cy="2895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# hello world</a:t>
            </a:r>
          </a:p>
          <a:p>
            <a:pPr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 int main()</a:t>
            </a:r>
          </a:p>
          <a:p>
            <a:pPr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 {</a:t>
            </a:r>
          </a:p>
          <a:p>
            <a:pPr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3  	write(1, "hello, world\n", 13);</a:t>
            </a:r>
          </a:p>
          <a:p>
            <a:pPr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4 	</a:t>
            </a:r>
            <a:r>
              <a:rPr lang="zh-CN" altLang="en-US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_exit(0);</a:t>
            </a:r>
          </a:p>
          <a:p>
            <a:pPr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5 }</a:t>
            </a:r>
          </a:p>
          <a:p>
            <a:pPr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757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BE056-F2FD-0D4A-ABEB-DB43B2FB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AArch64</a:t>
            </a:r>
            <a:r>
              <a:rPr kumimoji="1" lang="zh-CN" altLang="en-US" dirty="0"/>
              <a:t>下常见的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的系统调用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A980249-4284-7748-A65E-C9B32A1B835B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1751013"/>
          <a:ext cx="7924800" cy="3168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7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2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编号</a:t>
                      </a: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名称</a:t>
                      </a: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描述</a:t>
                      </a:r>
                      <a:r>
                        <a:rPr lang="en-US" altLang="zh-CN" sz="1200" b="1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.</a:t>
                      </a:r>
                      <a:endParaRPr lang="zh-CN" altLang="en-US" sz="1200" b="1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编号</a:t>
                      </a: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名称</a:t>
                      </a: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名称</a:t>
                      </a:r>
                      <a:r>
                        <a:rPr lang="en-US" altLang="zh-CN" sz="1200" b="1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.</a:t>
                      </a:r>
                      <a:endParaRPr lang="zh-CN" altLang="en-US" sz="1200" b="1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17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getcwd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Get current working directory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129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kill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Send signal</a:t>
                      </a:r>
                      <a:r>
                        <a:rPr lang="en-US" altLang="zh-CN" sz="1200" baseline="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 to a process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23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dup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Duplicate a</a:t>
                      </a:r>
                      <a:r>
                        <a:rPr lang="en-US" altLang="zh-CN" sz="1200" baseline="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 </a:t>
                      </a:r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file descriptor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172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getpid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Get</a:t>
                      </a:r>
                      <a:r>
                        <a:rPr lang="en-US" altLang="zh-CN" sz="1200" baseline="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 process ID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56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openat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Open a</a:t>
                      </a:r>
                      <a:r>
                        <a:rPr lang="en-US" altLang="zh-CN" sz="1200" baseline="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 file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214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brk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Set the top of heap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57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close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Close a file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215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munmap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Unmap</a:t>
                      </a:r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 a file from memory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63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read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Read a file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220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clone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Create a process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64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write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Write a file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221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execve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Execute a program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80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fstat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Get</a:t>
                      </a:r>
                      <a:r>
                        <a:rPr lang="en-US" altLang="zh-CN" sz="1200" baseline="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 file status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222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mmap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Map a</a:t>
                      </a:r>
                      <a:r>
                        <a:rPr lang="en-US" altLang="zh-CN" sz="1200" baseline="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 </a:t>
                      </a:r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file</a:t>
                      </a:r>
                      <a:r>
                        <a:rPr lang="en-US" altLang="zh-CN" sz="1200" baseline="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 into memory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93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_exit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Terminate</a:t>
                      </a:r>
                      <a:r>
                        <a:rPr lang="en-US" altLang="zh-CN" sz="1200" baseline="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 the process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260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wait4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等线 Light" panose="02010600030101010101" pitchFamily="2" charset="-122"/>
                          <a:ea typeface="等线 Light" panose="02010600030101010101" pitchFamily="2" charset="-122"/>
                        </a:rPr>
                        <a:t>Wait for process to stop</a:t>
                      </a: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59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59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Light" panose="02010600030101010101" pitchFamily="2" charset="-122"/>
                        <a:ea typeface="等线 Light" panose="02010600030101010101" pitchFamily="2" charset="-122"/>
                      </a:endParaRPr>
                    </a:p>
                  </a:txBody>
                  <a:tcPr marL="51439" marR="51439" marT="17616" marB="17616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349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0CF89-8B97-9A45-ABF7-2DA8A11D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系统调用例子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02F75D-9AC5-A640-B6BA-1D523AD61EDC}"/>
              </a:ext>
            </a:extLst>
          </p:cNvPr>
          <p:cNvSpPr txBox="1">
            <a:spLocks noChangeArrowheads="1"/>
          </p:cNvSpPr>
          <p:nvPr/>
        </p:nvSpPr>
        <p:spPr>
          <a:xfrm>
            <a:off x="466725" y="1273324"/>
            <a:ext cx="8210550" cy="3429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DengXian" charset="0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DengXi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 	.section .rodata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2 	.LC0: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3 		.string "hello, world\n"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4 	.text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da-DK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5    .</a:t>
            </a:r>
            <a:r>
              <a:rPr lang="da-DK" altLang="zh-CN" sz="24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align</a:t>
            </a:r>
            <a:r>
              <a:rPr lang="da-DK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2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6 	.global main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7 	.type main, %function</a:t>
            </a:r>
          </a:p>
          <a:p>
            <a:pPr>
              <a:lnSpc>
                <a:spcPct val="100000"/>
              </a:lnSpc>
              <a:buFontTx/>
              <a:buAutoNum type="arabicPlain" startAt="8"/>
            </a:pPr>
            <a:r>
              <a:rPr lang="en-US" altLang="zh-CN" sz="24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main:</a:t>
            </a:r>
          </a:p>
        </p:txBody>
      </p:sp>
    </p:spTree>
    <p:extLst>
      <p:ext uri="{BB962C8B-B14F-4D97-AF65-F5344CB8AC3E}">
        <p14:creationId xmlns:p14="http://schemas.microsoft.com/office/powerpoint/2010/main" val="2148151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9A727-E218-1145-98BF-2DE93D8F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系统调用例子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B2C2CE-301F-B648-9F60-853C420E41B0}"/>
              </a:ext>
            </a:extLst>
          </p:cNvPr>
          <p:cNvSpPr txBox="1">
            <a:spLocks noChangeArrowheads="1"/>
          </p:cNvSpPr>
          <p:nvPr/>
        </p:nvSpPr>
        <p:spPr>
          <a:xfrm>
            <a:off x="285750" y="1524000"/>
            <a:ext cx="8705850" cy="4038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DengXian" charset="0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DengXi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  <a:buFontTx/>
              <a:buNone/>
              <a:defRPr/>
            </a:pPr>
            <a:r>
              <a:rPr lang="en-US" altLang="zh-CN" sz="2000" i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2000" i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First, call write(1, "hello, world\n", 13)</a:t>
            </a:r>
          </a:p>
          <a:p>
            <a:pPr>
              <a:lnSpc>
                <a:spcPts val="1500"/>
              </a:lnSpc>
              <a:buFontTx/>
              <a:buNone/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9 		</a:t>
            </a:r>
            <a:r>
              <a:rPr lang="en-US" altLang="zh-CN" sz="2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movq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x8, #0x40 	   </a:t>
            </a:r>
            <a:r>
              <a:rPr lang="en-US" altLang="zh-CN" sz="1800" i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write is system call 64</a:t>
            </a:r>
          </a:p>
          <a:p>
            <a:pPr>
              <a:lnSpc>
                <a:spcPts val="1500"/>
              </a:lnSpc>
              <a:buFontTx/>
              <a:buNone/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10 	</a:t>
            </a:r>
            <a:r>
              <a:rPr lang="en-US" altLang="zh-CN" sz="2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movq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x0, #0x1 	   </a:t>
            </a:r>
            <a:r>
              <a:rPr lang="en-US" altLang="zh-CN" sz="1800" i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Arg1:stdout has descriptor 1</a:t>
            </a:r>
          </a:p>
          <a:p>
            <a:pPr marL="457200" indent="-457200">
              <a:lnSpc>
                <a:spcPts val="1500"/>
              </a:lnSpc>
              <a:buFontTx/>
              <a:buAutoNum type="arabicPlain" startAt="11"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2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adrp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x3, .LC0  	</a:t>
            </a:r>
            <a:endParaRPr lang="en-US" altLang="zh-CN" sz="1800" i="1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457200" indent="-457200">
              <a:lnSpc>
                <a:spcPts val="1500"/>
              </a:lnSpc>
              <a:buFontTx/>
              <a:buAutoNum type="arabicPlain" startAt="11"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add x1,x3,:lo12:.LC0 </a:t>
            </a:r>
            <a:r>
              <a:rPr lang="en-US" altLang="zh-CN" sz="1800" i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Arg2:Hello world string</a:t>
            </a:r>
          </a:p>
          <a:p>
            <a:pPr>
              <a:lnSpc>
                <a:spcPts val="1500"/>
              </a:lnSpc>
              <a:buFontTx/>
              <a:buNone/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12 	</a:t>
            </a:r>
            <a:r>
              <a:rPr lang="en-US" altLang="zh-CN" sz="2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movq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x2, #0xd       </a:t>
            </a:r>
            <a:r>
              <a:rPr lang="en-US" altLang="zh-CN" sz="1800" i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Arg3:string length</a:t>
            </a:r>
            <a:endParaRPr lang="en-US" altLang="zh-CN" sz="2000" i="1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>
              <a:lnSpc>
                <a:spcPts val="1500"/>
              </a:lnSpc>
              <a:buFontTx/>
              <a:buNone/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13 	</a:t>
            </a:r>
            <a:r>
              <a:rPr lang="en-US" altLang="zh-CN" sz="2000" dirty="0"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svc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 	  	   </a:t>
            </a:r>
            <a:r>
              <a:rPr lang="en-US" altLang="zh-CN" sz="1800" i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Make the system call</a:t>
            </a:r>
            <a:endParaRPr lang="en-US" altLang="zh-CN" sz="2000" i="1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>
              <a:lnSpc>
                <a:spcPts val="1500"/>
              </a:lnSpc>
              <a:buFontTx/>
              <a:buNone/>
              <a:defRPr/>
            </a:pPr>
            <a:r>
              <a:rPr lang="en-US" altLang="zh-CN" sz="2000" i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2000" i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Next, call exit(0)</a:t>
            </a:r>
          </a:p>
          <a:p>
            <a:pPr>
              <a:lnSpc>
                <a:spcPts val="1500"/>
              </a:lnSpc>
              <a:buFontTx/>
              <a:buNone/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14		</a:t>
            </a:r>
            <a:r>
              <a:rPr lang="en-US" altLang="zh-CN" sz="2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movq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x8, #0x5d	   </a:t>
            </a:r>
            <a:r>
              <a:rPr lang="en-US" altLang="zh-CN" sz="1800" i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_exit is system call 93</a:t>
            </a:r>
          </a:p>
          <a:p>
            <a:pPr>
              <a:lnSpc>
                <a:spcPts val="1500"/>
              </a:lnSpc>
              <a:buFontTx/>
              <a:buNone/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15 	</a:t>
            </a:r>
            <a:r>
              <a:rPr lang="en-US" altLang="zh-CN" sz="2000" dirty="0" err="1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movq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x0, #0x0       </a:t>
            </a:r>
            <a:r>
              <a:rPr lang="en-US" altLang="zh-CN" sz="1800" i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Arg1:exit status is 0</a:t>
            </a:r>
          </a:p>
          <a:p>
            <a:pPr>
              <a:lnSpc>
                <a:spcPts val="1500"/>
              </a:lnSpc>
              <a:buFontTx/>
              <a:buNone/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16 	</a:t>
            </a:r>
            <a:r>
              <a:rPr lang="en-US" altLang="zh-CN" sz="2000" dirty="0"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svc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		  	   </a:t>
            </a:r>
            <a:r>
              <a:rPr lang="en-US" altLang="zh-CN" sz="1800" i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Make the system call</a:t>
            </a:r>
            <a:endParaRPr lang="en-US" altLang="zh-CN" sz="20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2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版权声明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0" dirty="0"/>
              <a:t>本内容版权归</a:t>
            </a:r>
            <a:r>
              <a:rPr lang="zh-CN" altLang="en-US" sz="2000" dirty="0"/>
              <a:t>上海交通大学并行与分布式系统研究所</a:t>
            </a:r>
            <a:r>
              <a:rPr lang="zh-CN" altLang="en-US" sz="2000" b="0" dirty="0"/>
              <a:t>所有</a:t>
            </a:r>
            <a:endParaRPr lang="en-US" altLang="zh-CN" sz="2000" b="0" dirty="0"/>
          </a:p>
          <a:p>
            <a:r>
              <a:rPr lang="zh-CN" altLang="en-US" sz="2000" b="0" dirty="0"/>
              <a:t>使用者可以将全部或部分本内容免费用于非商业用途</a:t>
            </a:r>
            <a:endParaRPr lang="en-US" altLang="zh-CN" sz="2000" b="0" dirty="0"/>
          </a:p>
          <a:p>
            <a:r>
              <a:rPr lang="zh-CN" altLang="en-US" sz="2000" b="0" dirty="0"/>
              <a:t>使用者在使用全部或部分本内容时请注明来源</a:t>
            </a:r>
            <a:endParaRPr lang="en-US" altLang="zh-CN" sz="2000" b="0" dirty="0"/>
          </a:p>
          <a:p>
            <a:pPr lvl="1"/>
            <a:r>
              <a:rPr lang="zh-CN" altLang="en-US" sz="1600" dirty="0"/>
              <a:t>内容</a:t>
            </a:r>
            <a:r>
              <a:rPr lang="zh-CN" altLang="en-US" sz="1600" b="0" dirty="0"/>
              <a:t>来自</a:t>
            </a:r>
            <a:r>
              <a:rPr lang="zh-CN" altLang="en-US" sz="1600" dirty="0"/>
              <a:t>：上海交通大学并行与分布式系统研究所</a:t>
            </a:r>
            <a:r>
              <a:rPr lang="en-US" altLang="zh-CN" sz="1600" dirty="0"/>
              <a:t>+</a:t>
            </a:r>
            <a:r>
              <a:rPr lang="zh-CN" altLang="en-US" sz="1600" dirty="0"/>
              <a:t>材料名字</a:t>
            </a:r>
            <a:endParaRPr lang="en-US" altLang="zh-CN" sz="1600" b="0" dirty="0"/>
          </a:p>
          <a:p>
            <a:r>
              <a:rPr lang="zh-CN" altLang="en-US" sz="2000" b="0" dirty="0"/>
              <a:t>对于不遵守此声明或者其他违法使用本内容者，将依法保留追究权</a:t>
            </a:r>
            <a:endParaRPr lang="en-US" altLang="zh-CN" sz="2000" b="0" dirty="0"/>
          </a:p>
          <a:p>
            <a:r>
              <a:rPr lang="zh-CN" altLang="en-US" sz="2000" b="0" dirty="0"/>
              <a:t>本内容的发布采用 </a:t>
            </a:r>
            <a:r>
              <a:rPr lang="en-US" altLang="zh-CN" sz="2000" b="0" dirty="0"/>
              <a:t>Creative Commons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Attribution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4.0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License</a:t>
            </a:r>
            <a:endParaRPr lang="en-US" altLang="zh-CN" sz="2400" b="0" dirty="0"/>
          </a:p>
          <a:p>
            <a:pPr lvl="1"/>
            <a:r>
              <a:rPr lang="zh-CN" altLang="en-US" sz="1600" dirty="0"/>
              <a:t>完整文本：</a:t>
            </a:r>
            <a:r>
              <a:rPr lang="en-US" altLang="zh-CN" sz="1600" dirty="0">
                <a:hlinkClick r:id="rId2"/>
              </a:rPr>
              <a:t>https://creativecommons.org/licenses/by/4.0/legalcode</a:t>
            </a:r>
            <a:endParaRPr lang="en-US" altLang="zh-CN" sz="1800" b="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673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7707A-529B-D740-BE43-B947975F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系统调用的参数传递（常见的软件约定）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C10FC3-6776-A64E-BC46-7F249891F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最多允许</a:t>
            </a:r>
            <a:r>
              <a:rPr lang="en-US" altLang="zh-CN" sz="2400" dirty="0"/>
              <a:t>8</a:t>
            </a:r>
            <a:r>
              <a:rPr lang="zh-CN" altLang="en-US" sz="2400" dirty="0"/>
              <a:t>个参数</a:t>
            </a:r>
            <a:endParaRPr lang="en-US" altLang="zh-CN" sz="2400" dirty="0"/>
          </a:p>
          <a:p>
            <a:pPr lvl="1"/>
            <a:r>
              <a:rPr lang="en-US" altLang="zh-CN" sz="2000" dirty="0"/>
              <a:t>x0-x7</a:t>
            </a:r>
            <a:r>
              <a:rPr lang="zh-CN" altLang="en-US" sz="2000" dirty="0"/>
              <a:t>寄存器</a:t>
            </a:r>
            <a:endParaRPr lang="en-US" altLang="zh-CN" sz="2000" dirty="0"/>
          </a:p>
          <a:p>
            <a:pPr lvl="1"/>
            <a:r>
              <a:rPr lang="en-US" altLang="zh-CN" sz="2000" dirty="0"/>
              <a:t>x8</a:t>
            </a:r>
            <a:r>
              <a:rPr lang="zh-CN" altLang="en-US" sz="2000" dirty="0"/>
              <a:t>用于存放系统调用编号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400" dirty="0"/>
              <a:t>返回值存放于</a:t>
            </a:r>
            <a:r>
              <a:rPr lang="en-US" altLang="zh-CN" sz="2400" dirty="0"/>
              <a:t>x0</a:t>
            </a:r>
            <a:r>
              <a:rPr lang="zh-CN" altLang="en-US" sz="2400" dirty="0"/>
              <a:t>寄存器中</a:t>
            </a:r>
          </a:p>
        </p:txBody>
      </p:sp>
      <p:grpSp>
        <p:nvGrpSpPr>
          <p:cNvPr id="4" name="组合 2">
            <a:extLst>
              <a:ext uri="{FF2B5EF4-FFF2-40B4-BE49-F238E27FC236}">
                <a16:creationId xmlns:a16="http://schemas.microsoft.com/office/drawing/2014/main" id="{A6232F3D-52DE-2C42-A188-AEC073FEDFF7}"/>
              </a:ext>
            </a:extLst>
          </p:cNvPr>
          <p:cNvGrpSpPr>
            <a:grpSpLocks/>
          </p:cNvGrpSpPr>
          <p:nvPr/>
        </p:nvGrpSpPr>
        <p:grpSpPr bwMode="auto">
          <a:xfrm>
            <a:off x="1403648" y="3865612"/>
            <a:ext cx="5160962" cy="1547812"/>
            <a:chOff x="1995126" y="4260645"/>
            <a:chExt cx="6882197" cy="2063530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8FE45552-2F54-9048-AC36-D1765217F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126" y="4260645"/>
              <a:ext cx="1106202" cy="459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59" tIns="33335" rIns="67859" bIns="33335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latin typeface="Arial" panose="020B0604020202020204" pitchFamily="34" charset="0"/>
                </a:rPr>
                <a:t>用户态</a:t>
              </a:r>
              <a:endParaRPr lang="en-US" altLang="zh-CN" sz="1800" dirty="0">
                <a:latin typeface="Arial" panose="020B0604020202020204" pitchFamily="34" charset="0"/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9E3A88DE-6E8D-FF4E-ACA6-72787252E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4" y="4414838"/>
              <a:ext cx="1106202" cy="459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59" tIns="33335" rIns="67859" bIns="33335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latin typeface="Arial" panose="020B0604020202020204" pitchFamily="34" charset="0"/>
                </a:rPr>
                <a:t>内核态</a:t>
              </a:r>
              <a:endParaRPr lang="en-US" altLang="zh-CN" sz="1800" dirty="0">
                <a:latin typeface="Arial" panose="020B0604020202020204" pitchFamily="34" charset="0"/>
              </a:endParaRP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6EE9D883-6409-1540-AA0C-552AA9974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5788" y="4795838"/>
              <a:ext cx="0" cy="3635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0EC68EC2-0B15-D34C-81D1-7A7E444469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2138" y="5165725"/>
              <a:ext cx="28067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26812408-75D8-404D-B817-3A0D58C9A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5188" y="5172075"/>
              <a:ext cx="0" cy="596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B41F6D40-6456-4E45-8195-25371F2A1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25788" y="5329237"/>
              <a:ext cx="2825750" cy="452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B60CF470-9072-4C48-91DE-97DB1F5773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5788" y="5322888"/>
              <a:ext cx="6350" cy="696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61CD1B7F-5E26-D24C-BEF0-BC0BEAE34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1" y="5257800"/>
              <a:ext cx="2933722" cy="459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59" tIns="33335" rIns="67859" bIns="33335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 b="0" i="1" dirty="0">
                  <a:latin typeface="Arial" panose="020B0604020202020204" pitchFamily="34" charset="0"/>
                </a:rPr>
                <a:t>系统调用代码</a:t>
              </a:r>
              <a:endParaRPr lang="en-US" altLang="zh-CN" sz="1800" b="0" i="1" dirty="0">
                <a:latin typeface="Arial" panose="020B0604020202020204" pitchFamily="34" charset="0"/>
              </a:endParaRPr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67DAE1D5-24A5-1243-91C2-8028ECD12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183" y="5864908"/>
              <a:ext cx="711294" cy="4592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67859" tIns="33335" rIns="67859" bIns="33335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800" b="0" dirty="0" err="1">
                  <a:latin typeface="Arial" panose="020B0604020202020204" pitchFamily="34" charset="0"/>
                </a:rPr>
                <a:t>eret</a:t>
              </a:r>
              <a:endParaRPr lang="en-US" altLang="zh-CN" sz="1350" b="0" dirty="0">
                <a:latin typeface="Arial" panose="020B0604020202020204" pitchFamily="34" charset="0"/>
              </a:endParaRPr>
            </a:p>
          </p:txBody>
        </p:sp>
        <p:sp>
          <p:nvSpPr>
            <p:cNvPr id="14" name="Text Box 16">
              <a:extLst>
                <a:ext uri="{FF2B5EF4-FFF2-40B4-BE49-F238E27FC236}">
                  <a16:creationId xmlns:a16="http://schemas.microsoft.com/office/drawing/2014/main" id="{06ACBF27-656F-4942-B8FE-03618D30DD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7790" y="4699001"/>
              <a:ext cx="707981" cy="492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b="0">
                  <a:latin typeface="Arial" panose="020B0604020202020204" pitchFamily="34" charset="0"/>
                </a:rPr>
                <a:t>svc</a:t>
              </a:r>
            </a:p>
          </p:txBody>
        </p:sp>
        <p:sp>
          <p:nvSpPr>
            <p:cNvPr id="15" name="Text Box 17">
              <a:extLst>
                <a:ext uri="{FF2B5EF4-FFF2-40B4-BE49-F238E27FC236}">
                  <a16:creationId xmlns:a16="http://schemas.microsoft.com/office/drawing/2014/main" id="{73CF394E-29EF-DE4A-852B-983677512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5350" y="5181600"/>
              <a:ext cx="853273" cy="533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next</a:t>
              </a:r>
              <a:endParaRPr lang="en-US" altLang="zh-CN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86628819-021F-A646-A639-2F6FDF22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485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79BD1-26D1-EE4D-A28B-038035C9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系统调用返回值与</a:t>
            </a:r>
            <a:r>
              <a:rPr kumimoji="1" lang="en-US" altLang="zh-CN" dirty="0" err="1"/>
              <a:t>errno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A98E72-A554-1743-BC96-44ED228E0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一般库函数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出错时返回</a:t>
            </a:r>
            <a:r>
              <a:rPr kumimoji="1" lang="en-US" altLang="zh-CN" dirty="0"/>
              <a:t>-1</a:t>
            </a:r>
            <a:r>
              <a:rPr kumimoji="1" lang="zh-CN" altLang="en-US" dirty="0"/>
              <a:t>，并设置全局变量</a:t>
            </a:r>
            <a:r>
              <a:rPr kumimoji="1" lang="en-US" altLang="zh-CN" dirty="0" err="1"/>
              <a:t>errno</a:t>
            </a:r>
            <a:r>
              <a:rPr kumimoji="1" lang="zh-CN" altLang="en-US" dirty="0"/>
              <a:t>为具体的错误值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系统调用通过寄存器向应用传递返回值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一般设置为 </a:t>
            </a:r>
            <a:r>
              <a:rPr kumimoji="1" lang="en-US" altLang="zh-CN" dirty="0"/>
              <a:t>-</a:t>
            </a:r>
            <a:r>
              <a:rPr kumimoji="1" lang="en-US" altLang="zh-CN" dirty="0" err="1"/>
              <a:t>errno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库对系统调用的 </a:t>
            </a:r>
            <a:r>
              <a:rPr kumimoji="1" lang="en-US" altLang="zh-CN" dirty="0"/>
              <a:t>wrapper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 会将系统调用的返回值转换为库函数形式的返回值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6EBD6E-31AE-5E49-A7E6-4EEEEA58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57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37514-7389-5A46-972A-E4990EE69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Q:</a:t>
            </a:r>
            <a:r>
              <a:rPr kumimoji="1" lang="zh-CN" altLang="en-US" dirty="0"/>
              <a:t> 如果寄存器放不下参数怎么办？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468689-2ACB-2F45-B093-53777F58C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寄存器放不下，只能通过内存传参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将参数放在内存中，将指针放在寄存器中传给内核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内核通过指针访问相关参数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存在安全的隐患（后续课程会进一步介绍）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395E8F-1D90-C94E-AE15-B8574363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18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B1194-6EB9-6D47-B0A3-2D66C22B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如何跟踪系统调用？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FC9842-3476-8F4C-9FBF-B98D243B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34BE084-1540-884B-9E4C-7339A66A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2653477"/>
            <a:ext cx="6688523" cy="294032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en-US" altLang="zh-CN" sz="1400" dirty="0" err="1">
                <a:latin typeface="Consolas" charset="0"/>
                <a:ea typeface="Consolas" charset="0"/>
                <a:cs typeface="Consolas" charset="0"/>
              </a:rPr>
              <a:t>execve</a:t>
            </a:r>
            <a:r>
              <a:rPr kumimoji="1" lang="en-US" altLang="zh-CN" sz="1400" dirty="0">
                <a:latin typeface="Consolas" charset="0"/>
                <a:ea typeface="Consolas" charset="0"/>
                <a:cs typeface="Consolas" charset="0"/>
              </a:rPr>
              <a:t>("./hello2", ["./hello2"], [/* 59 </a:t>
            </a:r>
            <a:r>
              <a:rPr kumimoji="1" lang="en-US" altLang="zh-CN" sz="1400" dirty="0" err="1">
                <a:latin typeface="Consolas" charset="0"/>
                <a:ea typeface="Consolas" charset="0"/>
                <a:cs typeface="Consolas" charset="0"/>
              </a:rPr>
              <a:t>vars</a:t>
            </a:r>
            <a:r>
              <a:rPr kumimoji="1" lang="en-US" altLang="zh-CN" sz="1400" dirty="0">
                <a:latin typeface="Consolas" charset="0"/>
                <a:ea typeface="Consolas" charset="0"/>
                <a:cs typeface="Consolas" charset="0"/>
              </a:rPr>
              <a:t> */]) = 0</a:t>
            </a:r>
            <a:endParaRPr kumimoji="1" lang="zh-CN" alt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en-US" altLang="zh-CN" sz="1400" dirty="0" err="1">
                <a:latin typeface="Consolas" charset="0"/>
                <a:ea typeface="Consolas" charset="0"/>
                <a:cs typeface="Consolas" charset="0"/>
              </a:rPr>
              <a:t>uname</a:t>
            </a:r>
            <a:r>
              <a:rPr kumimoji="1" lang="en-US" altLang="zh-CN" sz="1400" dirty="0">
                <a:latin typeface="Consolas" charset="0"/>
                <a:ea typeface="Consolas" charset="0"/>
                <a:cs typeface="Consolas" charset="0"/>
              </a:rPr>
              <a:t>({sys="Linux", node="kiwi", ...}) = 0 </a:t>
            </a:r>
            <a:endParaRPr kumimoji="1" lang="zh-CN" alt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en-US" altLang="zh-CN" sz="1400" dirty="0" err="1">
                <a:latin typeface="Consolas" charset="0"/>
                <a:ea typeface="Consolas" charset="0"/>
                <a:cs typeface="Consolas" charset="0"/>
              </a:rPr>
              <a:t>brk</a:t>
            </a:r>
            <a:r>
              <a:rPr kumimoji="1" lang="en-US" altLang="zh-CN" sz="1400" dirty="0">
                <a:latin typeface="Consolas" charset="0"/>
                <a:ea typeface="Consolas" charset="0"/>
                <a:cs typeface="Consolas" charset="0"/>
              </a:rPr>
              <a:t>(0) = 0xca9000 </a:t>
            </a:r>
            <a:endParaRPr kumimoji="1" lang="zh-CN" alt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en-US" altLang="zh-CN" sz="1400" dirty="0" err="1">
                <a:latin typeface="Consolas" charset="0"/>
                <a:ea typeface="Consolas" charset="0"/>
                <a:cs typeface="Consolas" charset="0"/>
              </a:rPr>
              <a:t>brk</a:t>
            </a:r>
            <a:r>
              <a:rPr kumimoji="1" lang="en-US" altLang="zh-CN" sz="1400" dirty="0">
                <a:latin typeface="Consolas" charset="0"/>
                <a:ea typeface="Consolas" charset="0"/>
                <a:cs typeface="Consolas" charset="0"/>
              </a:rPr>
              <a:t>(0xcaa1c0) = 0xcaa1c0</a:t>
            </a:r>
            <a:endParaRPr kumimoji="1" lang="zh-CN" alt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en-US" altLang="zh-CN" sz="1400" dirty="0" err="1">
                <a:latin typeface="Consolas" charset="0"/>
                <a:ea typeface="Consolas" charset="0"/>
                <a:cs typeface="Consolas" charset="0"/>
              </a:rPr>
              <a:t>arch_prctl</a:t>
            </a:r>
            <a:r>
              <a:rPr kumimoji="1" lang="en-US" altLang="zh-CN" sz="1400" dirty="0">
                <a:latin typeface="Consolas" charset="0"/>
                <a:ea typeface="Consolas" charset="0"/>
                <a:cs typeface="Consolas" charset="0"/>
              </a:rPr>
              <a:t>(ARCH_SET_FS, 0xca9880) = 0 </a:t>
            </a:r>
            <a:endParaRPr kumimoji="1" lang="zh-CN" alt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en-US" altLang="zh-CN" sz="1400" dirty="0" err="1">
                <a:latin typeface="Consolas" charset="0"/>
                <a:ea typeface="Consolas" charset="0"/>
                <a:cs typeface="Consolas" charset="0"/>
              </a:rPr>
              <a:t>brk</a:t>
            </a:r>
            <a:r>
              <a:rPr kumimoji="1" lang="en-US" altLang="zh-CN" sz="1400" dirty="0">
                <a:latin typeface="Consolas" charset="0"/>
                <a:ea typeface="Consolas" charset="0"/>
                <a:cs typeface="Consolas" charset="0"/>
              </a:rPr>
              <a:t>(0xccb1c0) = 0xccb1c0 </a:t>
            </a:r>
            <a:endParaRPr kumimoji="1" lang="zh-CN" alt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en-US" altLang="zh-CN" sz="1400" dirty="0" err="1">
                <a:latin typeface="Consolas" charset="0"/>
                <a:ea typeface="Consolas" charset="0"/>
                <a:cs typeface="Consolas" charset="0"/>
              </a:rPr>
              <a:t>brk</a:t>
            </a:r>
            <a:r>
              <a:rPr kumimoji="1" lang="en-US" altLang="zh-CN" sz="1400" dirty="0">
                <a:latin typeface="Consolas" charset="0"/>
                <a:ea typeface="Consolas" charset="0"/>
                <a:cs typeface="Consolas" charset="0"/>
              </a:rPr>
              <a:t>(0xccc000) = 0xccc000 </a:t>
            </a:r>
            <a:endParaRPr kumimoji="1" lang="zh-CN" alt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en-US" altLang="zh-CN" sz="14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write(1, "Hello world!\n", 13) = 13 </a:t>
            </a:r>
            <a:endParaRPr kumimoji="1" lang="zh-CN" altLang="en-US" sz="14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en-US" altLang="zh-CN" sz="1400" dirty="0" err="1">
                <a:latin typeface="Consolas" charset="0"/>
                <a:ea typeface="Consolas" charset="0"/>
                <a:cs typeface="Consolas" charset="0"/>
              </a:rPr>
              <a:t>exit_group</a:t>
            </a:r>
            <a:r>
              <a:rPr kumimoji="1" lang="en-US" altLang="zh-CN" sz="1400" dirty="0">
                <a:latin typeface="Consolas" charset="0"/>
                <a:ea typeface="Consolas" charset="0"/>
                <a:cs typeface="Consolas" charset="0"/>
              </a:rPr>
              <a:t>(13) = ?</a:t>
            </a:r>
            <a:endParaRPr kumimoji="1" lang="zh-CN" alt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D025A4-26CB-EA47-A2D5-1E5D3C176704}"/>
              </a:ext>
            </a:extLst>
          </p:cNvPr>
          <p:cNvSpPr/>
          <p:nvPr/>
        </p:nvSpPr>
        <p:spPr>
          <a:xfrm>
            <a:off x="1187625" y="2173424"/>
            <a:ext cx="6180687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strace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-o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hello.out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./hello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E28517-94CB-344E-A989-3BA4F0F0D952}"/>
              </a:ext>
            </a:extLst>
          </p:cNvPr>
          <p:cNvSpPr/>
          <p:nvPr/>
        </p:nvSpPr>
        <p:spPr>
          <a:xfrm>
            <a:off x="1187625" y="1246906"/>
            <a:ext cx="6180687" cy="7386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1A1A1A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zh-CN" sz="1400" dirty="0">
                <a:solidFill>
                  <a:srgbClr val="1A1A1A"/>
                </a:solidFill>
                <a:latin typeface="Consolas" charset="0"/>
                <a:ea typeface="Consolas" charset="0"/>
                <a:cs typeface="Consolas" charset="0"/>
              </a:rPr>
              <a:t> main() { </a:t>
            </a:r>
            <a:endParaRPr lang="zh-CN" altLang="en-US" sz="1400" dirty="0">
              <a:solidFill>
                <a:srgbClr val="1A1A1A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zh-CN" altLang="en-US" sz="1400" dirty="0">
                <a:solidFill>
                  <a:srgbClr val="1A1A1A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zh-CN" sz="1400" dirty="0">
                <a:solidFill>
                  <a:srgbClr val="1A1A1A"/>
                </a:solidFill>
                <a:latin typeface="Consolas" charset="0"/>
                <a:ea typeface="Consolas" charset="0"/>
                <a:cs typeface="Consolas" charset="0"/>
              </a:rPr>
              <a:t>write(1, "Hello world!\n", 13); </a:t>
            </a:r>
            <a:endParaRPr lang="zh-CN" altLang="en-US" sz="1400" dirty="0">
              <a:solidFill>
                <a:srgbClr val="1A1A1A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zh-CN" sz="1400" dirty="0">
                <a:solidFill>
                  <a:srgbClr val="1A1A1A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zh-CN" alt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428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32"/>
          <p:cNvSpPr/>
          <p:nvPr/>
        </p:nvSpPr>
        <p:spPr>
          <a:xfrm>
            <a:off x="4168763" y="3369545"/>
            <a:ext cx="446436" cy="928115"/>
          </a:xfrm>
          <a:prstGeom prst="roundRect">
            <a:avLst>
              <a:gd name="adj" fmla="val 1988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zh-CN" altLang="en-US" sz="1667" dirty="0">
              <a:solidFill>
                <a:schemeClr val="accent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2565392" y="2368335"/>
            <a:ext cx="446436" cy="1929325"/>
          </a:xfrm>
          <a:prstGeom prst="roundRect">
            <a:avLst>
              <a:gd name="adj" fmla="val 1988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zh-CN" altLang="en-US" sz="1667" dirty="0">
              <a:solidFill>
                <a:schemeClr val="accent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程序员角度看系统调用</a:t>
            </a:r>
          </a:p>
        </p:txBody>
      </p:sp>
      <p:cxnSp>
        <p:nvCxnSpPr>
          <p:cNvPr id="6" name="直线连接符 5"/>
          <p:cNvCxnSpPr/>
          <p:nvPr/>
        </p:nvCxnSpPr>
        <p:spPr>
          <a:xfrm>
            <a:off x="1571667" y="3937620"/>
            <a:ext cx="3780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1571667" y="2857500"/>
            <a:ext cx="18602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3431873" y="2857500"/>
            <a:ext cx="0" cy="10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571667" y="3157534"/>
            <a:ext cx="162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71667" y="4237653"/>
            <a:ext cx="162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内核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571667" y="1932720"/>
            <a:ext cx="162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应用</a:t>
            </a:r>
          </a:p>
        </p:txBody>
      </p:sp>
      <p:sp>
        <p:nvSpPr>
          <p:cNvPr id="20" name="下箭头 19"/>
          <p:cNvSpPr/>
          <p:nvPr/>
        </p:nvSpPr>
        <p:spPr>
          <a:xfrm>
            <a:off x="2651787" y="3808429"/>
            <a:ext cx="240027" cy="3646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50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4271967" y="3813019"/>
            <a:ext cx="240027" cy="3646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500">
              <a:latin typeface="+mn-ea"/>
              <a:cs typeface="Arial" panose="020B0604020202020204" pitchFamily="34" charset="0"/>
            </a:endParaRPr>
          </a:p>
        </p:txBody>
      </p:sp>
      <p:sp>
        <p:nvSpPr>
          <p:cNvPr id="31" name="下箭头 30"/>
          <p:cNvSpPr/>
          <p:nvPr/>
        </p:nvSpPr>
        <p:spPr>
          <a:xfrm>
            <a:off x="2651787" y="2735194"/>
            <a:ext cx="240027" cy="3646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500">
              <a:latin typeface="+mn-ea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569368" y="2374883"/>
            <a:ext cx="4200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1</a:t>
            </a:r>
            <a:endParaRPr kumimoji="1" lang="zh-CN" altLang="en-US" sz="1500" b="1" dirty="0"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185571" y="3388366"/>
            <a:ext cx="4200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2</a:t>
            </a:r>
            <a:endParaRPr kumimoji="1" lang="zh-CN" altLang="en-US" sz="1500" b="1" dirty="0"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3718713" y="1500019"/>
            <a:ext cx="1625783" cy="874863"/>
          </a:xfrm>
          <a:prstGeom prst="roundRect">
            <a:avLst>
              <a:gd name="adj" fmla="val 73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667" dirty="0">
                <a:solidFill>
                  <a:schemeClr val="accent1"/>
                </a:solidFill>
                <a:latin typeface="+mn-ea"/>
                <a:cs typeface="Arial" panose="020B0604020202020204" pitchFamily="34" charset="0"/>
              </a:rPr>
              <a:t>使用 </a:t>
            </a:r>
            <a:r>
              <a:rPr kumimoji="1" lang="en-US" altLang="zh-CN" sz="1667" dirty="0">
                <a:solidFill>
                  <a:schemeClr val="accent1"/>
                </a:solidFill>
                <a:latin typeface="+mn-ea"/>
                <a:cs typeface="Arial" panose="020B0604020202020204" pitchFamily="34" charset="0"/>
              </a:rPr>
              <a:t>C</a:t>
            </a:r>
            <a:r>
              <a:rPr kumimoji="1" lang="zh-CN" altLang="en-US" sz="1667" dirty="0">
                <a:solidFill>
                  <a:schemeClr val="accent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zh-CN" sz="1667" dirty="0">
                <a:solidFill>
                  <a:schemeClr val="accent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kumimoji="1" lang="en-US" altLang="zh-CN" sz="1667" dirty="0" err="1">
                <a:solidFill>
                  <a:schemeClr val="accent1"/>
                </a:solidFill>
                <a:latin typeface="+mn-ea"/>
                <a:cs typeface="Arial" panose="020B0604020202020204" pitchFamily="34" charset="0"/>
              </a:rPr>
              <a:t>glibc</a:t>
            </a:r>
            <a:r>
              <a:rPr kumimoji="1" lang="en-US" altLang="zh-CN" sz="1667" dirty="0">
                <a:solidFill>
                  <a:schemeClr val="accent1"/>
                </a:solidFill>
                <a:latin typeface="+mn-ea"/>
                <a:cs typeface="Arial" panose="020B0604020202020204" pitchFamily="34" charset="0"/>
              </a:rPr>
              <a:t>)</a:t>
            </a:r>
            <a:endParaRPr kumimoji="1" lang="zh-CN" altLang="en-US" sz="1667" baseline="30000" dirty="0">
              <a:solidFill>
                <a:schemeClr val="accent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67" dirty="0">
                <a:solidFill>
                  <a:schemeClr val="accent1"/>
                </a:solidFill>
                <a:latin typeface="+mn-ea"/>
                <a:cs typeface="Arial" panose="020B0604020202020204" pitchFamily="34" charset="0"/>
              </a:rPr>
              <a:t>E.g.,</a:t>
            </a:r>
            <a:r>
              <a:rPr kumimoji="1" lang="zh-CN" altLang="en-US" sz="1667" dirty="0">
                <a:solidFill>
                  <a:schemeClr val="accent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zh-CN" sz="1667" dirty="0">
                <a:solidFill>
                  <a:schemeClr val="accent1"/>
                </a:solidFill>
                <a:latin typeface="+mn-ea"/>
                <a:cs typeface="Arial" panose="020B0604020202020204" pitchFamily="34" charset="0"/>
              </a:rPr>
              <a:t>open()</a:t>
            </a:r>
            <a:endParaRPr kumimoji="1" lang="zh-CN" altLang="en-US" sz="1667" dirty="0">
              <a:solidFill>
                <a:schemeClr val="accent1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37" name="直线连接符 36"/>
          <p:cNvCxnSpPr>
            <a:stCxn id="34" idx="3"/>
            <a:endCxn id="36" idx="1"/>
          </p:cNvCxnSpPr>
          <p:nvPr/>
        </p:nvCxnSpPr>
        <p:spPr>
          <a:xfrm flipV="1">
            <a:off x="2989415" y="1937451"/>
            <a:ext cx="729298" cy="59901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5352085" y="2504587"/>
            <a:ext cx="1380152" cy="874863"/>
          </a:xfrm>
          <a:prstGeom prst="roundRect">
            <a:avLst>
              <a:gd name="adj" fmla="val 73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667" dirty="0">
                <a:solidFill>
                  <a:schemeClr val="accent1"/>
                </a:solidFill>
                <a:latin typeface="+mn-ea"/>
                <a:cs typeface="Arial" panose="020B0604020202020204" pitchFamily="34" charset="0"/>
              </a:rPr>
              <a:t>使用汇编</a:t>
            </a:r>
          </a:p>
          <a:p>
            <a:pPr>
              <a:lnSpc>
                <a:spcPct val="150000"/>
              </a:lnSpc>
            </a:pPr>
            <a:r>
              <a:rPr kumimoji="1" lang="en-US" altLang="zh-CN" sz="1667" dirty="0">
                <a:solidFill>
                  <a:schemeClr val="accent1"/>
                </a:solidFill>
                <a:latin typeface="+mn-ea"/>
                <a:cs typeface="Arial" panose="020B0604020202020204" pitchFamily="34" charset="0"/>
              </a:rPr>
              <a:t>E.g.,</a:t>
            </a:r>
            <a:r>
              <a:rPr kumimoji="1" lang="zh-CN" altLang="en-US" sz="1667" dirty="0">
                <a:solidFill>
                  <a:schemeClr val="accent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zh-CN" sz="1667" dirty="0">
                <a:solidFill>
                  <a:schemeClr val="accent1"/>
                </a:solidFill>
                <a:latin typeface="+mn-ea"/>
                <a:cs typeface="Arial" panose="020B0604020202020204" pitchFamily="34" charset="0"/>
              </a:rPr>
              <a:t>"svc"</a:t>
            </a:r>
            <a:endParaRPr kumimoji="1" lang="zh-CN" altLang="en-US" sz="1667" dirty="0">
              <a:solidFill>
                <a:schemeClr val="accent1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41" name="直线连接符 40"/>
          <p:cNvCxnSpPr/>
          <p:nvPr/>
        </p:nvCxnSpPr>
        <p:spPr>
          <a:xfrm flipV="1">
            <a:off x="4615199" y="2938146"/>
            <a:ext cx="729298" cy="5913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8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系统调用优化：</a:t>
            </a:r>
            <a:r>
              <a:rPr kumimoji="1" lang="en-US" altLang="zh-CN" dirty="0" err="1"/>
              <a:t>vDSO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="0" dirty="0"/>
              <a:t>Virtual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Dynamic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Shared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Object</a:t>
            </a:r>
            <a:endParaRPr kumimoji="1"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961439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动机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系统调用的时延不可忽略</a:t>
            </a:r>
          </a:p>
          <a:p>
            <a:pPr lvl="1"/>
            <a:r>
              <a:rPr kumimoji="1" lang="zh-CN" altLang="en-US" dirty="0"/>
              <a:t>尤其是调用非常频繁的情况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系统调用实际执行逻辑很简单</a:t>
            </a:r>
            <a:endParaRPr kumimoji="1" lang="en-US" altLang="zh-CN" dirty="0"/>
          </a:p>
          <a:p>
            <a:pPr lvl="1"/>
            <a:endParaRPr kumimoji="1" lang="zh-CN" altLang="en-US" dirty="0"/>
          </a:p>
          <a:p>
            <a:r>
              <a:rPr kumimoji="1" lang="zh-CN" altLang="en-US" dirty="0"/>
              <a:t>如何降低系统调用的时延？</a:t>
            </a:r>
          </a:p>
          <a:p>
            <a:pPr lvl="1"/>
            <a:r>
              <a:rPr kumimoji="1" lang="zh-CN" altLang="en-US" dirty="0"/>
              <a:t>特权级切换造成的时间开销</a:t>
            </a:r>
          </a:p>
          <a:p>
            <a:pPr lvl="1"/>
            <a:r>
              <a:rPr kumimoji="1" lang="zh-CN" altLang="en-US" dirty="0"/>
              <a:t>如果没有模式切换，那么就不需要保存恢复状态</a:t>
            </a:r>
          </a:p>
        </p:txBody>
      </p:sp>
    </p:spTree>
    <p:extLst>
      <p:ext uri="{BB962C8B-B14F-4D97-AF65-F5344CB8AC3E}">
        <p14:creationId xmlns:p14="http://schemas.microsoft.com/office/powerpoint/2010/main" val="3916980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i="1" dirty="0" err="1"/>
              <a:t>gettimeofday</a:t>
            </a:r>
            <a:endParaRPr kumimoji="1" lang="zh-CN" altLang="en-US" i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394"/>
            <a:ext cx="6858000" cy="4037378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内核定义</a:t>
            </a:r>
          </a:p>
          <a:p>
            <a:pPr lvl="1"/>
            <a:r>
              <a:rPr kumimoji="1" lang="zh-CN" altLang="en-US" sz="1800" dirty="0"/>
              <a:t>在编译时作为内核的一部分</a:t>
            </a:r>
          </a:p>
          <a:p>
            <a:r>
              <a:rPr kumimoji="1" lang="zh-CN" altLang="en-US" sz="2400" dirty="0"/>
              <a:t>用户态运行</a:t>
            </a:r>
          </a:p>
          <a:p>
            <a:pPr lvl="1"/>
            <a:r>
              <a:rPr kumimoji="1" lang="zh-CN" altLang="en-US" sz="1800" dirty="0"/>
              <a:t>将</a:t>
            </a:r>
            <a:r>
              <a:rPr kumimoji="1" lang="en-US" altLang="zh-CN" sz="1800" dirty="0" err="1"/>
              <a:t>gettimeofday</a:t>
            </a:r>
            <a:r>
              <a:rPr kumimoji="1" lang="zh-CN" altLang="en-US" sz="1800" dirty="0"/>
              <a:t>的代码加载到一块与应用共享的内存页</a:t>
            </a:r>
          </a:p>
          <a:p>
            <a:pPr lvl="1"/>
            <a:r>
              <a:rPr kumimoji="1" lang="zh-CN" altLang="en-US" sz="1800" dirty="0"/>
              <a:t>这个页称为：</a:t>
            </a:r>
            <a:r>
              <a:rPr kumimoji="1" lang="en-US" altLang="zh-CN" sz="1800" dirty="0" err="1"/>
              <a:t>vDSO</a:t>
            </a:r>
            <a:endParaRPr kumimoji="1" lang="zh-CN" altLang="en-US" sz="1800" dirty="0"/>
          </a:p>
          <a:p>
            <a:pPr lvl="2"/>
            <a:r>
              <a:rPr kumimoji="1" lang="en-US" altLang="zh-CN" sz="1800" dirty="0"/>
              <a:t>Virtual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Dynamic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Shared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Object</a:t>
            </a:r>
            <a:endParaRPr kumimoji="1" lang="zh-CN" altLang="en-US" sz="1800" dirty="0"/>
          </a:p>
          <a:p>
            <a:pPr lvl="1"/>
            <a:r>
              <a:rPr kumimoji="1" lang="en-US" altLang="zh-CN" sz="1800" dirty="0"/>
              <a:t>Time</a:t>
            </a:r>
            <a:r>
              <a:rPr kumimoji="1" lang="zh-CN" altLang="en-US" sz="1800" dirty="0"/>
              <a:t> 的值同样映射到用户态空间（只读）</a:t>
            </a:r>
          </a:p>
          <a:p>
            <a:pPr lvl="2"/>
            <a:r>
              <a:rPr kumimoji="1" lang="zh-CN" altLang="en-US" sz="1800" dirty="0"/>
              <a:t>只有在内核态才能更新这个值</a:t>
            </a:r>
            <a:endParaRPr kumimoji="1" lang="en-US" altLang="zh-CN" sz="1800" dirty="0"/>
          </a:p>
          <a:p>
            <a:r>
              <a:rPr kumimoji="1" lang="en-US" altLang="zh-CN" sz="2400" dirty="0"/>
              <a:t>Q</a:t>
            </a:r>
            <a:r>
              <a:rPr kumimoji="1" lang="zh-CN" altLang="en-US" sz="2400" dirty="0"/>
              <a:t>：和以前的</a:t>
            </a:r>
            <a:r>
              <a:rPr kumimoji="1" lang="en-US" altLang="zh-CN" sz="2400" dirty="0" err="1"/>
              <a:t>gettimeofday</a:t>
            </a:r>
            <a:r>
              <a:rPr kumimoji="1" lang="zh-CN" altLang="en-US" sz="2400" dirty="0"/>
              <a:t>相比有什么区别？</a:t>
            </a:r>
          </a:p>
        </p:txBody>
      </p:sp>
    </p:spTree>
    <p:extLst>
      <p:ext uri="{BB962C8B-B14F-4D97-AF65-F5344CB8AC3E}">
        <p14:creationId xmlns:p14="http://schemas.microsoft.com/office/powerpoint/2010/main" val="936686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vDSO</a:t>
            </a:r>
            <a:r>
              <a:rPr kumimoji="1" lang="zh-CN" altLang="en-US" dirty="0"/>
              <a:t>的共享页在哪儿？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87501"/>
            <a:ext cx="8435280" cy="3143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altLang="zh-CN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sz="1600" dirty="0" err="1">
                <a:latin typeface="Consolas" charset="0"/>
                <a:ea typeface="Consolas" charset="0"/>
                <a:cs typeface="Consolas" charset="0"/>
              </a:rPr>
              <a:t>ldd</a:t>
            </a:r>
            <a:r>
              <a:rPr lang="en-US" altLang="zh-CN" sz="1600" dirty="0">
                <a:latin typeface="Consolas" charset="0"/>
                <a:ea typeface="Consolas" charset="0"/>
                <a:cs typeface="Consolas" charset="0"/>
              </a:rPr>
              <a:t> `which bash` </a:t>
            </a:r>
            <a:endParaRPr lang="zh-CN" altLang="en-US" sz="1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zh-CN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linux-vdso.so.1 =&gt; (0x00007fff667ff000) </a:t>
            </a:r>
            <a:endParaRPr lang="zh-CN" altLang="en-US" sz="16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zh-CN" altLang="en-US" sz="16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zh-CN" sz="1600" dirty="0">
                <a:latin typeface="Consolas" charset="0"/>
                <a:ea typeface="Consolas" charset="0"/>
                <a:cs typeface="Consolas" charset="0"/>
              </a:rPr>
              <a:t>libtinfo.so.5 =&gt; /lib/x86_64-linux-gnu/libtinfo.so.5 (0x00007f623df7d000) </a:t>
            </a:r>
            <a:endParaRPr lang="zh-CN" altLang="en-US" sz="1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zh-CN" altLang="en-US" sz="16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zh-CN" sz="1600" dirty="0">
                <a:latin typeface="Consolas" charset="0"/>
                <a:ea typeface="Consolas" charset="0"/>
                <a:cs typeface="Consolas" charset="0"/>
              </a:rPr>
              <a:t>libdl.so.2 =&gt; /lib/x86_64-linux-gnu/libdl.so.2 (0x00007f623dd79000) </a:t>
            </a:r>
            <a:endParaRPr lang="zh-CN" altLang="en-US" sz="1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zh-CN" altLang="en-US" sz="16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zh-CN" sz="1600" dirty="0">
                <a:latin typeface="Consolas" charset="0"/>
                <a:ea typeface="Consolas" charset="0"/>
                <a:cs typeface="Consolas" charset="0"/>
              </a:rPr>
              <a:t>libc.so.6 =&gt; /lib/x86_64-linux-gnu/libc.so.6 (0x00007f623d9ba000) </a:t>
            </a:r>
            <a:endParaRPr lang="zh-CN" altLang="en-US" sz="1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zh-CN" altLang="en-US" sz="16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zh-CN" sz="1600" dirty="0">
                <a:latin typeface="Consolas" charset="0"/>
                <a:ea typeface="Consolas" charset="0"/>
                <a:cs typeface="Consolas" charset="0"/>
              </a:rPr>
              <a:t>/lib64/ld-linux-x86-64.so.2 (0x00007f623e1ae000)</a:t>
            </a:r>
            <a:endParaRPr kumimoji="1" lang="zh-CN" alt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DF046C-E196-8942-834E-80F58288DD38}"/>
              </a:ext>
            </a:extLst>
          </p:cNvPr>
          <p:cNvSpPr txBox="1"/>
          <p:nvPr/>
        </p:nvSpPr>
        <p:spPr>
          <a:xfrm>
            <a:off x="2651787" y="4897727"/>
            <a:ext cx="53492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The</a:t>
            </a: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1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source</a:t>
            </a: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1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can</a:t>
            </a: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1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be</a:t>
            </a: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1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found</a:t>
            </a: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1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in</a:t>
            </a: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 </a:t>
            </a:r>
            <a:r>
              <a:rPr kumimoji="1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arch/x86/</a:t>
            </a:r>
            <a:r>
              <a:rPr kumimoji="1" lang="en-US" altLang="zh-C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vdso</a:t>
            </a:r>
            <a:r>
              <a:rPr kumimoji="1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/</a:t>
            </a:r>
            <a:r>
              <a:rPr kumimoji="1" lang="en-US" altLang="zh-C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vclock_gettime.c</a:t>
            </a:r>
            <a:endParaRPr kumimoji="1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938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系统调用优化：</a:t>
            </a:r>
            <a:r>
              <a:rPr kumimoji="1" lang="en-US" altLang="zh-CN" dirty="0"/>
              <a:t>Flex-SC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spcBef>
                <a:spcPts val="1000"/>
              </a:spcBef>
            </a:pPr>
            <a:r>
              <a:rPr lang="en-US" altLang="zh-CN" dirty="0"/>
              <a:t>Flexible System Call Scheduling with Exception-Less System Calls,</a:t>
            </a:r>
            <a:r>
              <a:rPr lang="zh-CN" altLang="en-US" dirty="0"/>
              <a:t> </a:t>
            </a:r>
            <a:r>
              <a:rPr lang="en-US" altLang="zh-CN" dirty="0"/>
              <a:t>OSDI’10</a:t>
            </a:r>
          </a:p>
        </p:txBody>
      </p:sp>
    </p:spTree>
    <p:extLst>
      <p:ext uri="{BB962C8B-B14F-4D97-AF65-F5344CB8AC3E}">
        <p14:creationId xmlns:p14="http://schemas.microsoft.com/office/powerpoint/2010/main" val="1840491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8B58FEC1-BE06-4071-ABB3-3602F5AF8FEE}"/>
              </a:ext>
            </a:extLst>
          </p:cNvPr>
          <p:cNvSpPr/>
          <p:nvPr/>
        </p:nvSpPr>
        <p:spPr>
          <a:xfrm>
            <a:off x="683568" y="1152005"/>
            <a:ext cx="4455324" cy="4020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50BCA3D-14BF-48C4-A147-19B09FBDC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7095"/>
            <a:ext cx="8229600" cy="900442"/>
          </a:xfrm>
        </p:spPr>
        <p:txBody>
          <a:bodyPr/>
          <a:lstStyle/>
          <a:p>
            <a:r>
              <a:rPr lang="zh-CN" altLang="en-US" dirty="0"/>
              <a:t>回顾：程序的状态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F34C01-829C-4BC7-B83B-5135AD2F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01652B8-8E8B-478D-AF0F-4894DA510AB0}"/>
              </a:ext>
            </a:extLst>
          </p:cNvPr>
          <p:cNvGraphicFramePr>
            <a:graphicFrameLocks noGrp="1"/>
          </p:cNvGraphicFramePr>
          <p:nvPr/>
        </p:nvGraphicFramePr>
        <p:xfrm>
          <a:off x="919513" y="1857095"/>
          <a:ext cx="3996000" cy="12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500">
                  <a:extLst>
                    <a:ext uri="{9D8B030D-6E8A-4147-A177-3AD203B41FA5}">
                      <a16:colId xmlns:a16="http://schemas.microsoft.com/office/drawing/2014/main" val="475078192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171667940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974660720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1488370436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254623970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661446693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17189186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5225413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X3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X4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X5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X6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X7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1139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X8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X9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X11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X12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X13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X14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X15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43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X16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X17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X18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X19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X21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X22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X23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091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X24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X25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X26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X27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X28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X29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X30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891168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184DA769-5781-496B-B35B-5E850925F5B1}"/>
              </a:ext>
            </a:extLst>
          </p:cNvPr>
          <p:cNvSpPr/>
          <p:nvPr/>
        </p:nvSpPr>
        <p:spPr>
          <a:xfrm>
            <a:off x="2315084" y="3487688"/>
            <a:ext cx="2596487" cy="412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4F08606-585A-4C85-929D-8C9438FB00DA}"/>
              </a:ext>
            </a:extLst>
          </p:cNvPr>
          <p:cNvCxnSpPr/>
          <p:nvPr/>
        </p:nvCxnSpPr>
        <p:spPr>
          <a:xfrm>
            <a:off x="2584218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415F202-DAB6-4D10-8472-2A074E7E09D2}"/>
              </a:ext>
            </a:extLst>
          </p:cNvPr>
          <p:cNvCxnSpPr/>
          <p:nvPr/>
        </p:nvCxnSpPr>
        <p:spPr>
          <a:xfrm>
            <a:off x="2851675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4944A36-DA60-4767-990F-7622E76C8F7D}"/>
              </a:ext>
            </a:extLst>
          </p:cNvPr>
          <p:cNvCxnSpPr/>
          <p:nvPr/>
        </p:nvCxnSpPr>
        <p:spPr>
          <a:xfrm>
            <a:off x="3119132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293D2E-4C48-4FD2-8490-767D9F2E1AE3}"/>
              </a:ext>
            </a:extLst>
          </p:cNvPr>
          <p:cNvCxnSpPr/>
          <p:nvPr/>
        </p:nvCxnSpPr>
        <p:spPr>
          <a:xfrm>
            <a:off x="3386589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7CB6332-1CF9-4A5E-B29B-2A2F20243F24}"/>
              </a:ext>
            </a:extLst>
          </p:cNvPr>
          <p:cNvSpPr txBox="1"/>
          <p:nvPr/>
        </p:nvSpPr>
        <p:spPr>
          <a:xfrm>
            <a:off x="2367744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N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124206-D16E-435D-A9DC-D7432845BA86}"/>
              </a:ext>
            </a:extLst>
          </p:cNvPr>
          <p:cNvSpPr txBox="1"/>
          <p:nvPr/>
        </p:nvSpPr>
        <p:spPr>
          <a:xfrm>
            <a:off x="2635201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Z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95C91C-1A26-4C26-8398-2028E9754AFA}"/>
              </a:ext>
            </a:extLst>
          </p:cNvPr>
          <p:cNvSpPr txBox="1"/>
          <p:nvPr/>
        </p:nvSpPr>
        <p:spPr>
          <a:xfrm>
            <a:off x="2902658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FF9153-CA1A-4680-B963-98997BB46860}"/>
              </a:ext>
            </a:extLst>
          </p:cNvPr>
          <p:cNvSpPr txBox="1"/>
          <p:nvPr/>
        </p:nvSpPr>
        <p:spPr>
          <a:xfrm>
            <a:off x="3170115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V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D7F91C-25DA-49E2-ADAC-D3AC794D562E}"/>
              </a:ext>
            </a:extLst>
          </p:cNvPr>
          <p:cNvSpPr txBox="1"/>
          <p:nvPr/>
        </p:nvSpPr>
        <p:spPr>
          <a:xfrm>
            <a:off x="4849463" y="3248248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A99CDD-E342-4F2E-8F94-3610CCD80DBB}"/>
              </a:ext>
            </a:extLst>
          </p:cNvPr>
          <p:cNvSpPr txBox="1"/>
          <p:nvPr/>
        </p:nvSpPr>
        <p:spPr>
          <a:xfrm>
            <a:off x="2200028" y="3245766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31</a:t>
            </a:r>
            <a:endParaRPr lang="zh-CN" altLang="en-US" sz="1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D03BFF8-C313-469C-B89E-4F6CB6415B4C}"/>
              </a:ext>
            </a:extLst>
          </p:cNvPr>
          <p:cNvSpPr txBox="1"/>
          <p:nvPr/>
        </p:nvSpPr>
        <p:spPr>
          <a:xfrm>
            <a:off x="2467486" y="3240717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30</a:t>
            </a:r>
            <a:endParaRPr lang="zh-CN" altLang="en-US" sz="12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CED520B-BC50-4DF7-9657-FBC02F1056E1}"/>
              </a:ext>
            </a:extLst>
          </p:cNvPr>
          <p:cNvSpPr txBox="1"/>
          <p:nvPr/>
        </p:nvSpPr>
        <p:spPr>
          <a:xfrm>
            <a:off x="2733929" y="3241031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29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601F74-EA06-4EAD-992A-ECA27D3F3370}"/>
              </a:ext>
            </a:extLst>
          </p:cNvPr>
          <p:cNvSpPr txBox="1"/>
          <p:nvPr/>
        </p:nvSpPr>
        <p:spPr>
          <a:xfrm>
            <a:off x="3013499" y="3242038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28</a:t>
            </a:r>
            <a:endParaRPr lang="zh-CN" altLang="en-US" sz="1200" dirty="0"/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A396D3EB-93CD-4BDB-BD80-580D80FDADE6}"/>
              </a:ext>
            </a:extLst>
          </p:cNvPr>
          <p:cNvSpPr/>
          <p:nvPr/>
        </p:nvSpPr>
        <p:spPr>
          <a:xfrm rot="5400000">
            <a:off x="2780519" y="3445749"/>
            <a:ext cx="151391" cy="1060739"/>
          </a:xfrm>
          <a:prstGeom prst="rightBrace">
            <a:avLst>
              <a:gd name="adj1" fmla="val 56332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BB291F3-7BC3-4A4E-A99C-D2695F35C61E}"/>
              </a:ext>
            </a:extLst>
          </p:cNvPr>
          <p:cNvSpPr txBox="1"/>
          <p:nvPr/>
        </p:nvSpPr>
        <p:spPr>
          <a:xfrm>
            <a:off x="867368" y="1449440"/>
            <a:ext cx="3263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通用寄存器（未包含浮点寄存器）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450B264-ACE5-450F-AEA8-ED782D81C9DF}"/>
              </a:ext>
            </a:extLst>
          </p:cNvPr>
          <p:cNvSpPr txBox="1"/>
          <p:nvPr/>
        </p:nvSpPr>
        <p:spPr>
          <a:xfrm>
            <a:off x="2549394" y="4094153"/>
            <a:ext cx="75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条件码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8B61C8D-73CA-4FEA-B850-26853B5ED55E}"/>
              </a:ext>
            </a:extLst>
          </p:cNvPr>
          <p:cNvSpPr txBox="1"/>
          <p:nvPr/>
        </p:nvSpPr>
        <p:spPr>
          <a:xfrm>
            <a:off x="2624310" y="4505340"/>
            <a:ext cx="2462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程序状态寄存器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PSTATE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0942D44-C493-47D8-AB85-9F7593082D8B}"/>
              </a:ext>
            </a:extLst>
          </p:cNvPr>
          <p:cNvSpPr/>
          <p:nvPr/>
        </p:nvSpPr>
        <p:spPr>
          <a:xfrm>
            <a:off x="919513" y="3490246"/>
            <a:ext cx="855661" cy="3828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</a:t>
            </a:r>
            <a:endParaRPr lang="zh-CN" altLang="en-US" dirty="0"/>
          </a:p>
        </p:txBody>
      </p:sp>
      <p:sp>
        <p:nvSpPr>
          <p:cNvPr id="34" name="右大括号 33">
            <a:extLst>
              <a:ext uri="{FF2B5EF4-FFF2-40B4-BE49-F238E27FC236}">
                <a16:creationId xmlns:a16="http://schemas.microsoft.com/office/drawing/2014/main" id="{FD59ECD3-7463-4012-86C4-5E4759583C60}"/>
              </a:ext>
            </a:extLst>
          </p:cNvPr>
          <p:cNvSpPr/>
          <p:nvPr/>
        </p:nvSpPr>
        <p:spPr>
          <a:xfrm rot="5400000">
            <a:off x="4063125" y="3220152"/>
            <a:ext cx="155119" cy="1508206"/>
          </a:xfrm>
          <a:prstGeom prst="rightBrace">
            <a:avLst>
              <a:gd name="adj1" fmla="val 7233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419C589-3286-4B74-8E39-A9DE688F53FC}"/>
              </a:ext>
            </a:extLst>
          </p:cNvPr>
          <p:cNvSpPr txBox="1"/>
          <p:nvPr/>
        </p:nvSpPr>
        <p:spPr>
          <a:xfrm>
            <a:off x="3434565" y="4074659"/>
            <a:ext cx="1482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异常掩码、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特权级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等执行状态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7483C60-678A-46FD-AABA-C32029151EFE}"/>
              </a:ext>
            </a:extLst>
          </p:cNvPr>
          <p:cNvSpPr txBox="1"/>
          <p:nvPr/>
        </p:nvSpPr>
        <p:spPr>
          <a:xfrm>
            <a:off x="3995936" y="3465352"/>
            <a:ext cx="92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76C823E-67A5-4FD4-9710-9155BF1C04F3}"/>
              </a:ext>
            </a:extLst>
          </p:cNvPr>
          <p:cNvSpPr txBox="1"/>
          <p:nvPr/>
        </p:nvSpPr>
        <p:spPr>
          <a:xfrm>
            <a:off x="3274852" y="3243072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27</a:t>
            </a:r>
            <a:endParaRPr lang="zh-CN" altLang="en-US" sz="12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131F8CC-449F-4D07-9222-CCA96D8F5EA7}"/>
              </a:ext>
            </a:extLst>
          </p:cNvPr>
          <p:cNvSpPr txBox="1"/>
          <p:nvPr/>
        </p:nvSpPr>
        <p:spPr>
          <a:xfrm>
            <a:off x="1670553" y="3238709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3952B05-5994-44F1-943F-D9784C9676EA}"/>
              </a:ext>
            </a:extLst>
          </p:cNvPr>
          <p:cNvSpPr txBox="1"/>
          <p:nvPr/>
        </p:nvSpPr>
        <p:spPr>
          <a:xfrm>
            <a:off x="842610" y="3239089"/>
            <a:ext cx="568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63</a:t>
            </a:r>
            <a:endParaRPr lang="zh-CN" altLang="en-US" sz="12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D1C3860-0F59-4376-9C06-2C8008610877}"/>
              </a:ext>
            </a:extLst>
          </p:cNvPr>
          <p:cNvSpPr txBox="1"/>
          <p:nvPr/>
        </p:nvSpPr>
        <p:spPr>
          <a:xfrm>
            <a:off x="755576" y="3855898"/>
            <a:ext cx="124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程序计数器 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58F579B-92FA-46FC-89E3-F4F3BEB9243D}"/>
              </a:ext>
            </a:extLst>
          </p:cNvPr>
          <p:cNvSpPr/>
          <p:nvPr/>
        </p:nvSpPr>
        <p:spPr>
          <a:xfrm>
            <a:off x="6320108" y="1107537"/>
            <a:ext cx="1708276" cy="40646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1791F5C-5103-426D-8864-EED04D98A2A5}"/>
              </a:ext>
            </a:extLst>
          </p:cNvPr>
          <p:cNvSpPr txBox="1"/>
          <p:nvPr/>
        </p:nvSpPr>
        <p:spPr>
          <a:xfrm>
            <a:off x="6752001" y="684381"/>
            <a:ext cx="77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1094A8C-D944-41C5-BBA5-E5C12FB6E160}"/>
              </a:ext>
            </a:extLst>
          </p:cNvPr>
          <p:cNvSpPr txBox="1"/>
          <p:nvPr/>
        </p:nvSpPr>
        <p:spPr>
          <a:xfrm>
            <a:off x="4131335" y="1202690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1E46298-7A8B-44FA-BE6F-29121469B57E}"/>
              </a:ext>
            </a:extLst>
          </p:cNvPr>
          <p:cNvCxnSpPr/>
          <p:nvPr/>
        </p:nvCxnSpPr>
        <p:spPr>
          <a:xfrm>
            <a:off x="5138892" y="1596306"/>
            <a:ext cx="1181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5FC98776-61FC-470B-A463-61EA76E41C70}"/>
              </a:ext>
            </a:extLst>
          </p:cNvPr>
          <p:cNvSpPr txBox="1"/>
          <p:nvPr/>
        </p:nvSpPr>
        <p:spPr>
          <a:xfrm>
            <a:off x="5333063" y="1196196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2C2CA9E-F59B-4D97-BFB7-573BE7ED9FCA}"/>
              </a:ext>
            </a:extLst>
          </p:cNvPr>
          <p:cNvCxnSpPr/>
          <p:nvPr/>
        </p:nvCxnSpPr>
        <p:spPr>
          <a:xfrm>
            <a:off x="5138892" y="3022879"/>
            <a:ext cx="11812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8299AB1F-7625-4658-BAE8-FC9A7A6932B6}"/>
              </a:ext>
            </a:extLst>
          </p:cNvPr>
          <p:cNvSpPr txBox="1"/>
          <p:nvPr/>
        </p:nvSpPr>
        <p:spPr>
          <a:xfrm>
            <a:off x="5374837" y="2624289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961E420-FA17-43FC-8851-05460DD83CF3}"/>
              </a:ext>
            </a:extLst>
          </p:cNvPr>
          <p:cNvCxnSpPr>
            <a:cxnSpLocks/>
          </p:cNvCxnSpPr>
          <p:nvPr/>
        </p:nvCxnSpPr>
        <p:spPr>
          <a:xfrm flipH="1">
            <a:off x="5124679" y="4677376"/>
            <a:ext cx="119542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F21C0FCF-F4BE-4008-A4BE-889434A7BC42}"/>
              </a:ext>
            </a:extLst>
          </p:cNvPr>
          <p:cNvSpPr txBox="1"/>
          <p:nvPr/>
        </p:nvSpPr>
        <p:spPr>
          <a:xfrm>
            <a:off x="5410151" y="4286376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139A8C2-E49D-87CF-78F3-9FAB20A78173}"/>
              </a:ext>
            </a:extLst>
          </p:cNvPr>
          <p:cNvSpPr/>
          <p:nvPr/>
        </p:nvSpPr>
        <p:spPr>
          <a:xfrm>
            <a:off x="1993145" y="3487957"/>
            <a:ext cx="333472" cy="412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080D042-F41D-AFA7-9ED6-02855DA63476}"/>
              </a:ext>
            </a:extLst>
          </p:cNvPr>
          <p:cNvSpPr txBox="1"/>
          <p:nvPr/>
        </p:nvSpPr>
        <p:spPr>
          <a:xfrm>
            <a:off x="1991572" y="3477126"/>
            <a:ext cx="41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6B0FF8B-BA14-9E16-31FD-BD5E1CB118D9}"/>
              </a:ext>
            </a:extLst>
          </p:cNvPr>
          <p:cNvSpPr/>
          <p:nvPr/>
        </p:nvSpPr>
        <p:spPr>
          <a:xfrm>
            <a:off x="916732" y="4392578"/>
            <a:ext cx="725928" cy="3828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SP</a:t>
            </a:r>
            <a:r>
              <a:rPr lang="en-US" altLang="zh-CN" b="1" baseline="-25000" dirty="0">
                <a:solidFill>
                  <a:srgbClr val="C00000"/>
                </a:solidFill>
              </a:rPr>
              <a:t>el0</a:t>
            </a:r>
            <a:endParaRPr lang="zh-CN" altLang="en-US" b="1" baseline="-25000" dirty="0">
              <a:solidFill>
                <a:srgbClr val="C0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9C3433A-AAE8-6D53-7FF2-218A6C23B1DE}"/>
              </a:ext>
            </a:extLst>
          </p:cNvPr>
          <p:cNvSpPr txBox="1"/>
          <p:nvPr/>
        </p:nvSpPr>
        <p:spPr>
          <a:xfrm>
            <a:off x="1579456" y="4133310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4C5E0EC-D0D3-70C2-3E18-AFC673F8F84D}"/>
              </a:ext>
            </a:extLst>
          </p:cNvPr>
          <p:cNvSpPr txBox="1"/>
          <p:nvPr/>
        </p:nvSpPr>
        <p:spPr>
          <a:xfrm>
            <a:off x="827617" y="4133311"/>
            <a:ext cx="568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63</a:t>
            </a:r>
            <a:endParaRPr lang="zh-CN" altLang="en-US" sz="1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1E4DA2D-9582-B7E2-6101-0EAD374DB0A5}"/>
              </a:ext>
            </a:extLst>
          </p:cNvPr>
          <p:cNvSpPr txBox="1"/>
          <p:nvPr/>
        </p:nvSpPr>
        <p:spPr>
          <a:xfrm>
            <a:off x="1069005" y="4787331"/>
            <a:ext cx="124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栈顶地址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0BDC270-3A00-1FF4-8522-11EF176D19F6}"/>
              </a:ext>
            </a:extLst>
          </p:cNvPr>
          <p:cNvCxnSpPr/>
          <p:nvPr/>
        </p:nvCxnSpPr>
        <p:spPr>
          <a:xfrm flipH="1">
            <a:off x="7894326" y="2641476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CB79393-796B-856E-4C6E-DAABA75B2544}"/>
              </a:ext>
            </a:extLst>
          </p:cNvPr>
          <p:cNvSpPr txBox="1"/>
          <p:nvPr/>
        </p:nvSpPr>
        <p:spPr>
          <a:xfrm>
            <a:off x="8400228" y="2487587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SP_EL1</a:t>
            </a:r>
            <a:endParaRPr kumimoji="1"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B9FA5D2-E277-E27D-B26C-12BF8AEF60C1}"/>
              </a:ext>
            </a:extLst>
          </p:cNvPr>
          <p:cNvSpPr/>
          <p:nvPr/>
        </p:nvSpPr>
        <p:spPr>
          <a:xfrm>
            <a:off x="6455297" y="3149136"/>
            <a:ext cx="1440160" cy="531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</a:t>
            </a:r>
            <a:r>
              <a:rPr kumimoji="1" lang="en-US" altLang="zh-CN" sz="1400" dirty="0"/>
              <a:t>1</a:t>
            </a:r>
          </a:p>
          <a:p>
            <a:pPr algn="ctr"/>
            <a:r>
              <a:rPr kumimoji="1" lang="zh-CN" altLang="en-US" sz="1200" dirty="0"/>
              <a:t>代码和数据</a:t>
            </a:r>
            <a:endParaRPr kumimoji="1" lang="zh-CN" altLang="en-US" sz="1400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C6CD4810-0059-DCF1-605B-E3FCE84D24CF}"/>
              </a:ext>
            </a:extLst>
          </p:cNvPr>
          <p:cNvCxnSpPr/>
          <p:nvPr/>
        </p:nvCxnSpPr>
        <p:spPr>
          <a:xfrm flipH="1">
            <a:off x="7895457" y="4880085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DDAA71CA-DA95-C891-0F43-B331913F4CEA}"/>
              </a:ext>
            </a:extLst>
          </p:cNvPr>
          <p:cNvSpPr txBox="1"/>
          <p:nvPr/>
        </p:nvSpPr>
        <p:spPr>
          <a:xfrm>
            <a:off x="8448709" y="4726196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PC</a:t>
            </a:r>
            <a:endParaRPr kumimoji="1"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812F891-0408-EBC3-FD0B-8ACD4F96AB00}"/>
              </a:ext>
            </a:extLst>
          </p:cNvPr>
          <p:cNvSpPr/>
          <p:nvPr/>
        </p:nvSpPr>
        <p:spPr>
          <a:xfrm>
            <a:off x="6458811" y="3857111"/>
            <a:ext cx="1440160" cy="531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</a:t>
            </a:r>
            <a:r>
              <a:rPr kumimoji="1" lang="en-US" altLang="zh-CN" sz="1400" dirty="0"/>
              <a:t>2</a:t>
            </a:r>
          </a:p>
          <a:p>
            <a:pPr algn="ctr"/>
            <a:r>
              <a:rPr kumimoji="1" lang="zh-CN" altLang="en-US" sz="1200" dirty="0"/>
              <a:t>代码和数据</a:t>
            </a:r>
            <a:endParaRPr kumimoji="1" lang="zh-CN" altLang="en-US" sz="1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E9D9192-3F34-5E41-C886-798ADAD41DC3}"/>
              </a:ext>
            </a:extLst>
          </p:cNvPr>
          <p:cNvSpPr/>
          <p:nvPr/>
        </p:nvSpPr>
        <p:spPr>
          <a:xfrm>
            <a:off x="6458811" y="4559309"/>
            <a:ext cx="1440160" cy="5318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操作系统</a:t>
            </a:r>
            <a:endParaRPr kumimoji="1" lang="en-US" altLang="zh-CN" sz="1400" dirty="0"/>
          </a:p>
          <a:p>
            <a:pPr algn="ctr"/>
            <a:r>
              <a:rPr kumimoji="1" lang="zh-CN" altLang="en-US" sz="1200" dirty="0"/>
              <a:t>代码和数据</a:t>
            </a:r>
            <a:endParaRPr kumimoji="1" lang="zh-CN" altLang="en-US" sz="1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5193234-63AA-10C8-F58D-5B253DB6FD02}"/>
              </a:ext>
            </a:extLst>
          </p:cNvPr>
          <p:cNvSpPr/>
          <p:nvPr/>
        </p:nvSpPr>
        <p:spPr>
          <a:xfrm>
            <a:off x="6455297" y="1286866"/>
            <a:ext cx="1440160" cy="398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栈</a:t>
            </a:r>
            <a:endParaRPr kumimoji="1" lang="en-US" altLang="zh-CN" sz="1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B06B71B-0501-3BB0-5C0B-B11D5F839550}"/>
              </a:ext>
            </a:extLst>
          </p:cNvPr>
          <p:cNvSpPr/>
          <p:nvPr/>
        </p:nvSpPr>
        <p:spPr>
          <a:xfrm>
            <a:off x="6454166" y="1777960"/>
            <a:ext cx="1440160" cy="398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栈</a:t>
            </a:r>
            <a:endParaRPr kumimoji="1" lang="en-US" altLang="zh-CN" sz="1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9A409F0-7169-C2CB-3A14-2713BD4CC53A}"/>
              </a:ext>
            </a:extLst>
          </p:cNvPr>
          <p:cNvSpPr/>
          <p:nvPr/>
        </p:nvSpPr>
        <p:spPr>
          <a:xfrm>
            <a:off x="6454166" y="2269054"/>
            <a:ext cx="1440160" cy="3980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操作系统栈</a:t>
            </a:r>
            <a:endParaRPr kumimoji="1" lang="en-US" altLang="zh-CN" sz="1400" dirty="0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69F41A93-5DAE-7E68-B5F8-87EF6D2C94FD}"/>
              </a:ext>
            </a:extLst>
          </p:cNvPr>
          <p:cNvCxnSpPr/>
          <p:nvPr/>
        </p:nvCxnSpPr>
        <p:spPr>
          <a:xfrm flipH="1">
            <a:off x="7884703" y="168496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98BEB613-1C3A-9545-48BA-89A30C02D39D}"/>
              </a:ext>
            </a:extLst>
          </p:cNvPr>
          <p:cNvSpPr txBox="1"/>
          <p:nvPr/>
        </p:nvSpPr>
        <p:spPr>
          <a:xfrm>
            <a:off x="8377109" y="1528039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SP_EL0</a:t>
            </a:r>
            <a:endParaRPr kumimoji="1"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A4746BD-E777-D825-8B51-D22DB84B2216}"/>
              </a:ext>
            </a:extLst>
          </p:cNvPr>
          <p:cNvSpPr/>
          <p:nvPr/>
        </p:nvSpPr>
        <p:spPr>
          <a:xfrm>
            <a:off x="1768969" y="4392578"/>
            <a:ext cx="725928" cy="3828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SP</a:t>
            </a:r>
            <a:r>
              <a:rPr lang="en-US" altLang="zh-CN" b="1" baseline="-25000" dirty="0">
                <a:solidFill>
                  <a:srgbClr val="C00000"/>
                </a:solidFill>
              </a:rPr>
              <a:t>el1</a:t>
            </a:r>
            <a:endParaRPr lang="zh-CN" altLang="en-US" b="1" baseline="-25000" dirty="0">
              <a:solidFill>
                <a:srgbClr val="C0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C95191E-8CBF-65F5-7B3E-E05CE6860AD7}"/>
              </a:ext>
            </a:extLst>
          </p:cNvPr>
          <p:cNvSpPr txBox="1"/>
          <p:nvPr/>
        </p:nvSpPr>
        <p:spPr>
          <a:xfrm>
            <a:off x="2394499" y="4133309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B8AA8F9-ADE4-1E99-F964-B31C742CABD6}"/>
              </a:ext>
            </a:extLst>
          </p:cNvPr>
          <p:cNvSpPr txBox="1"/>
          <p:nvPr/>
        </p:nvSpPr>
        <p:spPr>
          <a:xfrm>
            <a:off x="1642660" y="4133310"/>
            <a:ext cx="568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63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83617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动机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489348"/>
            <a:ext cx="7775207" cy="3528392"/>
          </a:xfrm>
        </p:spPr>
        <p:txBody>
          <a:bodyPr>
            <a:noAutofit/>
          </a:bodyPr>
          <a:lstStyle/>
          <a:p>
            <a:r>
              <a:rPr kumimoji="1" lang="zh-CN" altLang="en-US" sz="2400" dirty="0"/>
              <a:t>如何进一步降低系统调用的时延？</a:t>
            </a:r>
          </a:p>
          <a:p>
            <a:pPr lvl="1"/>
            <a:r>
              <a:rPr kumimoji="1" lang="zh-CN" altLang="en-US" sz="2000" dirty="0"/>
              <a:t>不仅仅是 </a:t>
            </a:r>
            <a:r>
              <a:rPr kumimoji="1" lang="en-US" altLang="zh-CN" sz="2000" dirty="0" err="1"/>
              <a:t>gettimeofday</a:t>
            </a:r>
            <a:r>
              <a:rPr kumimoji="1" lang="en-US" altLang="zh-CN" sz="2000" dirty="0"/>
              <a:t>()</a:t>
            </a:r>
            <a:endParaRPr kumimoji="1" lang="zh-CN" altLang="en-US" sz="2000" dirty="0"/>
          </a:p>
          <a:p>
            <a:r>
              <a:rPr kumimoji="1" lang="en-US" altLang="zh-CN" sz="2400" dirty="0"/>
              <a:t>"</a:t>
            </a:r>
            <a:r>
              <a:rPr kumimoji="1" lang="zh-CN" altLang="en-US" sz="2400" dirty="0"/>
              <a:t>时间都去哪儿了？</a:t>
            </a:r>
            <a:r>
              <a:rPr kumimoji="1" lang="en-US" altLang="zh-CN" sz="2400" dirty="0"/>
              <a:t>"</a:t>
            </a:r>
            <a:endParaRPr kumimoji="1" lang="zh-CN" altLang="en-US" sz="2400" dirty="0"/>
          </a:p>
          <a:p>
            <a:pPr lvl="1"/>
            <a:r>
              <a:rPr kumimoji="1" lang="zh-CN" altLang="en-US" sz="2000" dirty="0"/>
              <a:t>大部分是用来做状态的切换</a:t>
            </a:r>
          </a:p>
          <a:p>
            <a:pPr lvl="2"/>
            <a:r>
              <a:rPr kumimoji="1" lang="zh-CN" altLang="en-US" sz="1800" dirty="0"/>
              <a:t>保存和恢复状态 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 权限的切换</a:t>
            </a:r>
          </a:p>
          <a:p>
            <a:pPr lvl="1"/>
            <a:r>
              <a:rPr kumimoji="1" lang="en-US" altLang="zh-CN" sz="2000" dirty="0"/>
              <a:t>Cache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pollution</a:t>
            </a:r>
            <a:endParaRPr kumimoji="1" lang="zh-CN" altLang="en-US" sz="2000" dirty="0"/>
          </a:p>
          <a:p>
            <a:r>
              <a:rPr kumimoji="1" lang="zh-CN" altLang="en-US" sz="2400" dirty="0"/>
              <a:t>是否有可能在不切换状态的情况下实现系统调用？</a:t>
            </a:r>
          </a:p>
        </p:txBody>
      </p:sp>
    </p:spTree>
    <p:extLst>
      <p:ext uri="{BB962C8B-B14F-4D97-AF65-F5344CB8AC3E}">
        <p14:creationId xmlns:p14="http://schemas.microsoft.com/office/powerpoint/2010/main" val="1179247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Flexible System Call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一种新的</a:t>
            </a:r>
            <a:r>
              <a:rPr lang="en-US" altLang="zh-CN" sz="2000" dirty="0" err="1"/>
              <a:t>syscall</a:t>
            </a:r>
            <a:r>
              <a:rPr lang="zh-CN" altLang="en-US" sz="2000" dirty="0"/>
              <a:t>机制</a:t>
            </a:r>
            <a:endParaRPr lang="en-US" altLang="zh-CN" sz="2000" dirty="0">
              <a:solidFill>
                <a:schemeClr val="accent2"/>
              </a:solidFill>
            </a:endParaRPr>
          </a:p>
          <a:p>
            <a:pPr lvl="1"/>
            <a:r>
              <a:rPr lang="zh-CN" altLang="en-US" sz="1667" dirty="0"/>
              <a:t>引入 </a:t>
            </a:r>
            <a:r>
              <a:rPr lang="en-US" altLang="zh-CN" sz="1667" b="1" dirty="0">
                <a:solidFill>
                  <a:srgbClr val="0070C0"/>
                </a:solidFill>
              </a:rPr>
              <a:t>system call page</a:t>
            </a:r>
            <a:r>
              <a:rPr lang="zh-CN" altLang="en-US" sz="1667" b="1" dirty="0"/>
              <a:t> </a:t>
            </a:r>
            <a:r>
              <a:rPr lang="zh-CN" altLang="en-US" sz="1667" dirty="0"/>
              <a:t>，由 </a:t>
            </a:r>
            <a:r>
              <a:rPr lang="en-US" altLang="zh-CN" sz="1667" dirty="0"/>
              <a:t>user</a:t>
            </a:r>
            <a:r>
              <a:rPr lang="zh-CN" altLang="en-US" sz="1667" dirty="0"/>
              <a:t> </a:t>
            </a:r>
            <a:r>
              <a:rPr lang="en-US" altLang="zh-CN" sz="1667" dirty="0"/>
              <a:t>&amp;</a:t>
            </a:r>
            <a:r>
              <a:rPr lang="zh-CN" altLang="en-US" sz="1667" dirty="0"/>
              <a:t> </a:t>
            </a:r>
            <a:r>
              <a:rPr lang="en-US" altLang="zh-CN" sz="1667" dirty="0"/>
              <a:t>kernel</a:t>
            </a:r>
            <a:r>
              <a:rPr lang="zh-CN" altLang="en-US" sz="1667" dirty="0"/>
              <a:t> 共享</a:t>
            </a:r>
            <a:endParaRPr lang="en-US" altLang="zh-CN" sz="1667" dirty="0"/>
          </a:p>
          <a:p>
            <a:pPr lvl="1"/>
            <a:r>
              <a:rPr lang="en-US" altLang="zh-CN" sz="1667" dirty="0"/>
              <a:t>User threads </a:t>
            </a:r>
            <a:r>
              <a:rPr lang="zh-CN" altLang="en-US" sz="1667" dirty="0"/>
              <a:t>可以将系统调用的请求</a:t>
            </a:r>
            <a:r>
              <a:rPr lang="en-US" altLang="zh-CN" sz="1667" dirty="0"/>
              <a:t> </a:t>
            </a:r>
            <a:r>
              <a:rPr lang="en-US" altLang="zh-CN" sz="1667" b="1" dirty="0">
                <a:solidFill>
                  <a:srgbClr val="0070C0"/>
                </a:solidFill>
              </a:rPr>
              <a:t>push</a:t>
            </a:r>
            <a:r>
              <a:rPr lang="en-US" altLang="zh-CN" sz="1667" dirty="0">
                <a:solidFill>
                  <a:srgbClr val="0070C0"/>
                </a:solidFill>
              </a:rPr>
              <a:t> </a:t>
            </a:r>
            <a:r>
              <a:rPr lang="zh-CN" altLang="en-US" sz="1667" dirty="0"/>
              <a:t>到</a:t>
            </a:r>
            <a:r>
              <a:rPr lang="en-US" altLang="zh-CN" sz="1667" dirty="0"/>
              <a:t> system call page</a:t>
            </a:r>
          </a:p>
          <a:p>
            <a:pPr lvl="1"/>
            <a:r>
              <a:rPr lang="en-US" altLang="zh-CN" sz="1667" dirty="0"/>
              <a:t>kernel threads </a:t>
            </a:r>
            <a:r>
              <a:rPr lang="zh-CN" altLang="en-US" sz="1667" dirty="0"/>
              <a:t>会从</a:t>
            </a:r>
            <a:r>
              <a:rPr lang="en-US" altLang="zh-CN" sz="1667" dirty="0"/>
              <a:t>system call page </a:t>
            </a:r>
            <a:r>
              <a:rPr lang="en-US" altLang="zh-CN" sz="1667" b="1" dirty="0">
                <a:solidFill>
                  <a:srgbClr val="0070C0"/>
                </a:solidFill>
              </a:rPr>
              <a:t>poll</a:t>
            </a:r>
            <a:r>
              <a:rPr lang="en-US" altLang="zh-CN" sz="1667" dirty="0"/>
              <a:t> system call </a:t>
            </a:r>
            <a:r>
              <a:rPr lang="zh-CN" altLang="en-US" sz="1667" dirty="0"/>
              <a:t>请求</a:t>
            </a:r>
          </a:p>
          <a:p>
            <a:r>
              <a:rPr lang="en-US" altLang="zh-CN" sz="2000" dirty="0"/>
              <a:t>Exception-less </a:t>
            </a:r>
            <a:r>
              <a:rPr lang="en-US" altLang="zh-CN" sz="2000" dirty="0" err="1"/>
              <a:t>syscall</a:t>
            </a:r>
            <a:endParaRPr lang="zh-CN" altLang="en-US" sz="2000" dirty="0"/>
          </a:p>
          <a:p>
            <a:pPr lvl="1"/>
            <a:r>
              <a:rPr lang="zh-CN" altLang="en-US" sz="1667" dirty="0"/>
              <a:t>将系统调用的调用和执行解耦，可分布到不同的</a:t>
            </a:r>
            <a:r>
              <a:rPr lang="en-US" altLang="zh-CN" sz="1667" dirty="0"/>
              <a:t>CPU</a:t>
            </a:r>
            <a:r>
              <a:rPr lang="zh-CN" altLang="en-US" sz="1667" dirty="0"/>
              <a:t>核</a:t>
            </a:r>
            <a:endParaRPr lang="en-US" altLang="zh-CN" sz="1667" dirty="0"/>
          </a:p>
          <a:p>
            <a:pPr lvl="1"/>
            <a:endParaRPr lang="en-US" altLang="zh-CN" sz="1667" dirty="0"/>
          </a:p>
        </p:txBody>
      </p:sp>
    </p:spTree>
    <p:extLst>
      <p:ext uri="{BB962C8B-B14F-4D97-AF65-F5344CB8AC3E}">
        <p14:creationId xmlns:p14="http://schemas.microsoft.com/office/powerpoint/2010/main" val="158126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67" dirty="0"/>
              <a:t>System Call</a:t>
            </a:r>
            <a:r>
              <a:rPr kumimoji="1" lang="zh-CN" altLang="en-US" sz="3667" dirty="0"/>
              <a:t>的另一种方法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47" y="1657368"/>
            <a:ext cx="6360707" cy="319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73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Exception-less System Call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47" y="1477347"/>
            <a:ext cx="6189307" cy="36250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C24B2B-8EA2-464B-F8A4-08191836565B}"/>
              </a:ext>
            </a:extLst>
          </p:cNvPr>
          <p:cNvSpPr txBox="1"/>
          <p:nvPr/>
        </p:nvSpPr>
        <p:spPr>
          <a:xfrm>
            <a:off x="4577471" y="357758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1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ED1B78-CFED-2D15-1FE8-4632DF8A594D}"/>
              </a:ext>
            </a:extLst>
          </p:cNvPr>
          <p:cNvSpPr txBox="1"/>
          <p:nvPr/>
        </p:nvSpPr>
        <p:spPr>
          <a:xfrm>
            <a:off x="5292080" y="357758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3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CBD7D6-88E1-442D-F6FB-03B6022E47C2}"/>
              </a:ext>
            </a:extLst>
          </p:cNvPr>
          <p:cNvSpPr txBox="1"/>
          <p:nvPr/>
        </p:nvSpPr>
        <p:spPr>
          <a:xfrm>
            <a:off x="5796136" y="3500635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>
                <a:solidFill>
                  <a:schemeClr val="bg1"/>
                </a:solidFill>
              </a:rPr>
              <a:t>fd,buf</a:t>
            </a:r>
            <a:endParaRPr kumimoji="1" lang="en-US" altLang="zh-CN" sz="1200" dirty="0">
              <a:solidFill>
                <a:schemeClr val="bg1"/>
              </a:solidFill>
            </a:endParaRPr>
          </a:p>
          <a:p>
            <a:r>
              <a:rPr kumimoji="1" lang="en-US" altLang="zh-CN" sz="1200" dirty="0">
                <a:solidFill>
                  <a:schemeClr val="bg1"/>
                </a:solidFill>
              </a:rPr>
              <a:t>4096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C2B074-8C6D-A570-64C5-6A57F8FD7B7A}"/>
              </a:ext>
            </a:extLst>
          </p:cNvPr>
          <p:cNvSpPr txBox="1"/>
          <p:nvPr/>
        </p:nvSpPr>
        <p:spPr>
          <a:xfrm>
            <a:off x="6336525" y="3592967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3842F"/>
                </a:solidFill>
              </a:rPr>
              <a:t>submit</a:t>
            </a:r>
            <a:endParaRPr kumimoji="1" lang="zh-CN" altLang="en-US" sz="1200" dirty="0">
              <a:solidFill>
                <a:srgbClr val="F384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139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r>
              <a:rPr kumimoji="1" lang="zh-CN" altLang="en-US" dirty="0"/>
              <a:t>填充</a:t>
            </a:r>
            <a:r>
              <a:rPr kumimoji="1" lang="en-US" altLang="zh-CN" dirty="0" err="1"/>
              <a:t>syscall</a:t>
            </a:r>
            <a:r>
              <a:rPr kumimoji="1" lang="zh-CN" altLang="en-US" dirty="0"/>
              <a:t>的返回值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824" y="1467696"/>
            <a:ext cx="6240693" cy="362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53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单核上：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endParaRPr lang="zh-CN" altLang="en-US" dirty="0"/>
          </a:p>
        </p:txBody>
      </p:sp>
      <p:sp>
        <p:nvSpPr>
          <p:cNvPr id="16" name="Straight Connector 19"/>
          <p:cNvSpPr>
            <a:spLocks noChangeShapeType="1"/>
          </p:cNvSpPr>
          <p:nvPr/>
        </p:nvSpPr>
        <p:spPr bwMode="auto">
          <a:xfrm>
            <a:off x="1901704" y="3169913"/>
            <a:ext cx="5250583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3500" tIns="31750" rIns="63500" bIns="3175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7" name="Text Box 34"/>
          <p:cNvSpPr txBox="1">
            <a:spLocks noChangeArrowheads="1"/>
          </p:cNvSpPr>
          <p:nvPr/>
        </p:nvSpPr>
        <p:spPr bwMode="auto">
          <a:xfrm>
            <a:off x="2051721" y="2583981"/>
            <a:ext cx="1250139" cy="1131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500" tIns="31750" rIns="63500" bIns="3175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6349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宋体" pitchFamily="2" charset="-122"/>
              </a:rPr>
              <a:t>User</a:t>
            </a:r>
          </a:p>
          <a:p>
            <a:pPr marL="0" marR="0" lvl="0" indent="0" algn="just" defTabSz="6349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8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6349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8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6349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8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6349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宋体" pitchFamily="2" charset="-122"/>
              </a:rPr>
              <a:t>Kernel</a:t>
            </a:r>
            <a:endParaRPr kumimoji="0" lang="zh-CN" altLang="zh-CN" sz="222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598178" y="2592215"/>
            <a:ext cx="700078" cy="979952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Sys call page</a:t>
            </a:r>
            <a:endParaRPr kumimoji="0" lang="zh-CN" altLang="en-US" sz="138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微软雅黑"/>
              <a:cs typeface="Verdana" pitchFamily="34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698189" y="2680047"/>
            <a:ext cx="700078" cy="979952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Sys call page</a:t>
            </a:r>
            <a:endParaRPr kumimoji="0" lang="zh-CN" altLang="en-US" sz="138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微软雅黑"/>
              <a:cs typeface="Verdana" pitchFamily="34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798200" y="2801071"/>
            <a:ext cx="700078" cy="979952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Sys call page</a:t>
            </a:r>
            <a:endParaRPr kumimoji="0" lang="zh-CN" altLang="en-US" sz="138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微软雅黑"/>
              <a:cs typeface="Verdana" pitchFamily="34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101838" y="2069842"/>
            <a:ext cx="1850206" cy="400044"/>
          </a:xfrm>
          <a:prstGeom prst="roundRect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Application</a:t>
            </a:r>
            <a:endParaRPr kumimoji="0" lang="zh-CN" altLang="en-US" sz="138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微软雅黑"/>
              <a:cs typeface="Verdana" pitchFamily="34" charset="0"/>
            </a:endParaRPr>
          </a:p>
        </p:txBody>
      </p:sp>
      <p:sp>
        <p:nvSpPr>
          <p:cNvPr id="23" name="右箭头 22"/>
          <p:cNvSpPr/>
          <p:nvPr/>
        </p:nvSpPr>
        <p:spPr>
          <a:xfrm rot="1162316">
            <a:off x="4997192" y="2492047"/>
            <a:ext cx="796152" cy="165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45475" y="2236442"/>
            <a:ext cx="139012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Push system call</a:t>
            </a:r>
            <a:endParaRPr kumimoji="0" lang="zh-CN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5" name="右箭头 24"/>
          <p:cNvSpPr/>
          <p:nvPr/>
        </p:nvSpPr>
        <p:spPr>
          <a:xfrm rot="1162316">
            <a:off x="4997192" y="2492046"/>
            <a:ext cx="796152" cy="165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6" name="右箭头 25"/>
          <p:cNvSpPr/>
          <p:nvPr/>
        </p:nvSpPr>
        <p:spPr>
          <a:xfrm rot="1162316">
            <a:off x="4997192" y="2492045"/>
            <a:ext cx="796152" cy="165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7" name="右箭头 26"/>
          <p:cNvSpPr/>
          <p:nvPr/>
        </p:nvSpPr>
        <p:spPr>
          <a:xfrm rot="1162316">
            <a:off x="4997192" y="2492047"/>
            <a:ext cx="796152" cy="165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898985" y="2875182"/>
            <a:ext cx="191138" cy="227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a</a:t>
            </a:r>
            <a:endParaRPr kumimoji="0" lang="zh-CN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6188963" y="2875182"/>
            <a:ext cx="191138" cy="227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b</a:t>
            </a:r>
            <a:endParaRPr kumimoji="0" lang="zh-CN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5914511" y="3170026"/>
            <a:ext cx="191138" cy="227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c</a:t>
            </a:r>
            <a:endParaRPr kumimoji="0" lang="zh-CN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6194224" y="3177343"/>
            <a:ext cx="191138" cy="227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d</a:t>
            </a:r>
            <a:endParaRPr kumimoji="0" lang="zh-CN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6" name="右箭头 35"/>
          <p:cNvSpPr/>
          <p:nvPr/>
        </p:nvSpPr>
        <p:spPr>
          <a:xfrm rot="5400000">
            <a:off x="4313902" y="2968877"/>
            <a:ext cx="1011293" cy="142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3142132" y="3581001"/>
            <a:ext cx="1850206" cy="400044"/>
          </a:xfrm>
          <a:prstGeom prst="roundRect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Kernel threads</a:t>
            </a:r>
            <a:endParaRPr kumimoji="0" lang="zh-CN" altLang="en-US" sz="138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微软雅黑"/>
              <a:cs typeface="Verdana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26712" y="2860646"/>
            <a:ext cx="1319592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Switch to kernel</a:t>
            </a:r>
            <a:endParaRPr kumimoji="0" lang="zh-CN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1" name="右箭头 40"/>
          <p:cNvSpPr/>
          <p:nvPr/>
        </p:nvSpPr>
        <p:spPr>
          <a:xfrm rot="9521914">
            <a:off x="5038137" y="3530763"/>
            <a:ext cx="796152" cy="165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86261" y="3728324"/>
            <a:ext cx="1273105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pull system call</a:t>
            </a:r>
            <a:endParaRPr kumimoji="0" lang="zh-CN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4" name="右箭头 43"/>
          <p:cNvSpPr/>
          <p:nvPr/>
        </p:nvSpPr>
        <p:spPr>
          <a:xfrm rot="9521914">
            <a:off x="5038137" y="3530762"/>
            <a:ext cx="796152" cy="165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6" name="右箭头 45"/>
          <p:cNvSpPr/>
          <p:nvPr/>
        </p:nvSpPr>
        <p:spPr>
          <a:xfrm rot="9521914">
            <a:off x="5038137" y="3530762"/>
            <a:ext cx="796152" cy="165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7" name="右箭头 46"/>
          <p:cNvSpPr/>
          <p:nvPr/>
        </p:nvSpPr>
        <p:spPr>
          <a:xfrm rot="9521914">
            <a:off x="5038139" y="3533933"/>
            <a:ext cx="796152" cy="165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8" name="右箭头 47"/>
          <p:cNvSpPr/>
          <p:nvPr/>
        </p:nvSpPr>
        <p:spPr>
          <a:xfrm rot="16200000">
            <a:off x="2940229" y="2962000"/>
            <a:ext cx="1011293" cy="142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478543" y="2854784"/>
            <a:ext cx="1194558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Switch to user</a:t>
            </a:r>
            <a:endParaRPr kumimoji="0" lang="zh-CN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53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50"/>
                            </p:stCondLst>
                            <p:childTnLst>
                              <p:par>
                                <p:cTn id="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000"/>
                            </p:stCondLst>
                            <p:childTnLst>
                              <p:par>
                                <p:cTn id="10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19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250"/>
                            </p:stCondLst>
                            <p:childTnLst>
                              <p:par>
                                <p:cTn id="12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build="allAtOnce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9" grpId="0" animBg="1"/>
      <p:bldP spid="29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8" grpId="0" build="allAtOnce"/>
      <p:bldP spid="41" grpId="0" animBg="1"/>
      <p:bldP spid="41" grpId="1" animBg="1"/>
      <p:bldP spid="43" grpId="0" build="allAtOnce"/>
      <p:bldP spid="44" grpId="0" animBg="1"/>
      <p:bldP spid="44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单核上：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endParaRPr lang="zh-CN" altLang="en-US" dirty="0"/>
          </a:p>
        </p:txBody>
      </p:sp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2599232" y="2258934"/>
            <a:ext cx="336862" cy="1250139"/>
          </a:xfrm>
          <a:prstGeom prst="rect">
            <a:avLst/>
          </a:prstGeom>
          <a:noFill/>
          <a:ln w="19050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square" lIns="63500" tIns="31750" rIns="63500" bIns="3175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349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user thread</a:t>
            </a:r>
            <a:endParaRPr kumimoji="0" lang="zh-CN" altLang="zh-CN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pitchFamily="2" charset="-122"/>
              <a:cs typeface="Verdana" pitchFamily="34" charset="0"/>
            </a:endParaRPr>
          </a:p>
        </p:txBody>
      </p:sp>
      <p:sp>
        <p:nvSpPr>
          <p:cNvPr id="5" name="Straight Connector 19"/>
          <p:cNvSpPr>
            <a:spLocks noChangeShapeType="1"/>
          </p:cNvSpPr>
          <p:nvPr/>
        </p:nvSpPr>
        <p:spPr bwMode="auto">
          <a:xfrm>
            <a:off x="2371757" y="4095500"/>
            <a:ext cx="4900544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63500" tIns="31750" rIns="63500" bIns="3175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2708651" y="4226605"/>
            <a:ext cx="1750194" cy="350039"/>
          </a:xfrm>
          <a:prstGeom prst="rect">
            <a:avLst/>
          </a:prstGeom>
          <a:noFill/>
          <a:ln w="19050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3500" tIns="31750" rIns="63500" bIns="3175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349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kernel thread</a:t>
            </a:r>
            <a:endParaRPr kumimoji="0" lang="zh-CN" altLang="zh-CN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Text Box 34"/>
          <p:cNvSpPr txBox="1">
            <a:spLocks noChangeArrowheads="1"/>
          </p:cNvSpPr>
          <p:nvPr/>
        </p:nvSpPr>
        <p:spPr bwMode="auto">
          <a:xfrm>
            <a:off x="5972155" y="3645209"/>
            <a:ext cx="1058850" cy="900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500" tIns="31750" rIns="63500" bIns="3175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6349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11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宋体" pitchFamily="2" charset="-122"/>
              </a:rPr>
              <a:t>User mode</a:t>
            </a:r>
          </a:p>
          <a:p>
            <a:pPr marL="0" marR="0" lvl="0" indent="0" algn="just" defTabSz="6349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1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6349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1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6349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1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just" defTabSz="6349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11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宋体" pitchFamily="2" charset="-122"/>
              </a:rPr>
              <a:t>Kernel mode</a:t>
            </a:r>
            <a:endParaRPr kumimoji="0" lang="zh-CN" altLang="zh-CN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3062599" y="2265860"/>
            <a:ext cx="336862" cy="1250139"/>
          </a:xfrm>
          <a:prstGeom prst="rect">
            <a:avLst/>
          </a:prstGeom>
          <a:noFill/>
          <a:ln w="19050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square" lIns="63500" tIns="31750" rIns="63500" bIns="3175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349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user thread</a:t>
            </a:r>
            <a:endParaRPr kumimoji="0" lang="zh-CN" altLang="zh-CN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pitchFamily="2" charset="-122"/>
              <a:cs typeface="Verdana" pitchFamily="34" charset="0"/>
            </a:endParaRP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3531064" y="2265860"/>
            <a:ext cx="336862" cy="1250139"/>
          </a:xfrm>
          <a:prstGeom prst="rect">
            <a:avLst/>
          </a:prstGeom>
          <a:noFill/>
          <a:ln w="19050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square" lIns="63500" tIns="31750" rIns="63500" bIns="3175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349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user thread</a:t>
            </a:r>
            <a:endParaRPr kumimoji="0" lang="zh-CN" altLang="zh-CN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pitchFamily="2" charset="-122"/>
              <a:cs typeface="Verdana" pitchFamily="34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922040" y="3308836"/>
            <a:ext cx="700078" cy="979952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Sys call page</a:t>
            </a:r>
            <a:endParaRPr kumimoji="0" lang="zh-CN" altLang="en-US" sz="138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微软雅黑"/>
              <a:cs typeface="Verdana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022051" y="3396668"/>
            <a:ext cx="700078" cy="979952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Sys call page</a:t>
            </a:r>
            <a:endParaRPr kumimoji="0" lang="zh-CN" altLang="en-US" sz="138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微软雅黑"/>
              <a:cs typeface="Verdana" pitchFamily="3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122062" y="3517691"/>
            <a:ext cx="700078" cy="979952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Sys call page</a:t>
            </a:r>
            <a:endParaRPr kumimoji="0" lang="zh-CN" altLang="en-US" sz="138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微软雅黑"/>
              <a:cs typeface="Verdana" pitchFamily="34" charset="0"/>
            </a:endParaRP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3981114" y="2263016"/>
            <a:ext cx="336862" cy="1250139"/>
          </a:xfrm>
          <a:prstGeom prst="rect">
            <a:avLst/>
          </a:prstGeom>
          <a:noFill/>
          <a:ln w="19050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square" lIns="63500" tIns="31750" rIns="63500" bIns="3175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349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user thread</a:t>
            </a:r>
            <a:endParaRPr kumimoji="0" lang="zh-CN" altLang="zh-CN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pitchFamily="2" charset="-122"/>
              <a:cs typeface="Verdana" pitchFamily="34" charset="0"/>
            </a:endParaRPr>
          </a:p>
        </p:txBody>
      </p:sp>
      <p:sp>
        <p:nvSpPr>
          <p:cNvPr id="17" name="右箭头 16"/>
          <p:cNvSpPr/>
          <p:nvPr/>
        </p:nvSpPr>
        <p:spPr>
          <a:xfrm rot="696842">
            <a:off x="2911882" y="3376414"/>
            <a:ext cx="2260273" cy="153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230957" y="3617534"/>
            <a:ext cx="191138" cy="227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a</a:t>
            </a:r>
            <a:endParaRPr kumimoji="0" lang="zh-CN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09802" y="3470068"/>
            <a:ext cx="139012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Push system call</a:t>
            </a:r>
            <a:endParaRPr kumimoji="0" lang="zh-CN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9" name="环形箭头 18"/>
          <p:cNvSpPr/>
          <p:nvPr/>
        </p:nvSpPr>
        <p:spPr>
          <a:xfrm>
            <a:off x="2713789" y="1976354"/>
            <a:ext cx="558068" cy="548883"/>
          </a:xfrm>
          <a:prstGeom prst="circularArrow">
            <a:avLst>
              <a:gd name="adj1" fmla="val 6804"/>
              <a:gd name="adj2" fmla="val 1142319"/>
              <a:gd name="adj3" fmla="val 20366430"/>
              <a:gd name="adj4" fmla="val 10800000"/>
              <a:gd name="adj5" fmla="val 12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38593" y="1848115"/>
            <a:ext cx="630301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switch</a:t>
            </a:r>
            <a:endParaRPr kumimoji="0" lang="zh-CN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8" name="右箭头 27"/>
          <p:cNvSpPr/>
          <p:nvPr/>
        </p:nvSpPr>
        <p:spPr>
          <a:xfrm rot="701574">
            <a:off x="3268532" y="3414873"/>
            <a:ext cx="1933451" cy="165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535699" y="3617534"/>
            <a:ext cx="191138" cy="227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b</a:t>
            </a:r>
            <a:endParaRPr kumimoji="0" lang="zh-CN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85739" y="3361054"/>
            <a:ext cx="139012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Push system call</a:t>
            </a:r>
            <a:endParaRPr kumimoji="0" lang="zh-CN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3" name="环形箭头 32"/>
          <p:cNvSpPr/>
          <p:nvPr/>
        </p:nvSpPr>
        <p:spPr>
          <a:xfrm>
            <a:off x="3119581" y="1970890"/>
            <a:ext cx="558068" cy="548883"/>
          </a:xfrm>
          <a:prstGeom prst="circularArrow">
            <a:avLst>
              <a:gd name="adj1" fmla="val 6804"/>
              <a:gd name="adj2" fmla="val 1142319"/>
              <a:gd name="adj3" fmla="val 20366430"/>
              <a:gd name="adj4" fmla="val 10800000"/>
              <a:gd name="adj5" fmla="val 12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44385" y="1842651"/>
            <a:ext cx="630301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switch</a:t>
            </a:r>
            <a:endParaRPr kumimoji="0" lang="zh-CN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7" name="右箭头 36"/>
          <p:cNvSpPr/>
          <p:nvPr/>
        </p:nvSpPr>
        <p:spPr>
          <a:xfrm rot="701574">
            <a:off x="3668465" y="3462093"/>
            <a:ext cx="1527751" cy="149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230956" y="3981796"/>
            <a:ext cx="191138" cy="227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c</a:t>
            </a:r>
            <a:endParaRPr kumimoji="0" lang="zh-CN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04495" y="3389453"/>
            <a:ext cx="139012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Push system call</a:t>
            </a:r>
            <a:endParaRPr kumimoji="0" lang="zh-CN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0" name="环形箭头 39"/>
          <p:cNvSpPr/>
          <p:nvPr/>
        </p:nvSpPr>
        <p:spPr>
          <a:xfrm>
            <a:off x="3589815" y="1959984"/>
            <a:ext cx="558068" cy="548883"/>
          </a:xfrm>
          <a:prstGeom prst="circularArrow">
            <a:avLst>
              <a:gd name="adj1" fmla="val 6804"/>
              <a:gd name="adj2" fmla="val 1142319"/>
              <a:gd name="adj3" fmla="val 20366430"/>
              <a:gd name="adj4" fmla="val 10800000"/>
              <a:gd name="adj5" fmla="val 12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14619" y="1831745"/>
            <a:ext cx="630301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switch</a:t>
            </a:r>
            <a:endParaRPr kumimoji="0" lang="zh-CN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2" name="右箭头 41"/>
          <p:cNvSpPr/>
          <p:nvPr/>
        </p:nvSpPr>
        <p:spPr>
          <a:xfrm rot="701574">
            <a:off x="4121839" y="3502009"/>
            <a:ext cx="1054782" cy="148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535699" y="3976577"/>
            <a:ext cx="191138" cy="227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d</a:t>
            </a:r>
            <a:endParaRPr kumimoji="0" lang="zh-CN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88806" y="3396671"/>
            <a:ext cx="139012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Push system call</a:t>
            </a:r>
            <a:endParaRPr kumimoji="0" lang="zh-CN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5" name="右箭头 44"/>
          <p:cNvSpPr/>
          <p:nvPr/>
        </p:nvSpPr>
        <p:spPr>
          <a:xfrm rot="5400000">
            <a:off x="3867606" y="3840607"/>
            <a:ext cx="754290" cy="142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1913" y="3860877"/>
            <a:ext cx="1319592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Switch to kernel</a:t>
            </a:r>
            <a:endParaRPr kumimoji="0" lang="zh-CN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66065" y="4448404"/>
            <a:ext cx="1273105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pull system call</a:t>
            </a:r>
            <a:endParaRPr kumimoji="0" lang="zh-CN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8" name="右箭头 47"/>
          <p:cNvSpPr/>
          <p:nvPr/>
        </p:nvSpPr>
        <p:spPr>
          <a:xfrm rot="9817356">
            <a:off x="4443370" y="4230365"/>
            <a:ext cx="761320" cy="17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9" name="右箭头 48"/>
          <p:cNvSpPr/>
          <p:nvPr/>
        </p:nvSpPr>
        <p:spPr>
          <a:xfrm rot="9817356">
            <a:off x="4441368" y="4230368"/>
            <a:ext cx="761320" cy="17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50" name="右箭头 49"/>
          <p:cNvSpPr/>
          <p:nvPr/>
        </p:nvSpPr>
        <p:spPr>
          <a:xfrm rot="9817356">
            <a:off x="4443370" y="4230369"/>
            <a:ext cx="761320" cy="17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51" name="右箭头 50"/>
          <p:cNvSpPr/>
          <p:nvPr/>
        </p:nvSpPr>
        <p:spPr>
          <a:xfrm rot="9817356">
            <a:off x="4441368" y="4230252"/>
            <a:ext cx="761320" cy="17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52" name="右箭头 51"/>
          <p:cNvSpPr/>
          <p:nvPr/>
        </p:nvSpPr>
        <p:spPr>
          <a:xfrm rot="16200000">
            <a:off x="2456764" y="3835810"/>
            <a:ext cx="763878" cy="142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66161" y="3871961"/>
            <a:ext cx="10484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Switch to user</a:t>
            </a:r>
            <a:endParaRPr kumimoji="0" lang="zh-CN" altLang="en-US" sz="1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54" name="Text Box 18"/>
          <p:cNvSpPr txBox="1">
            <a:spLocks noChangeArrowheads="1"/>
          </p:cNvSpPr>
          <p:nvPr/>
        </p:nvSpPr>
        <p:spPr bwMode="auto">
          <a:xfrm>
            <a:off x="2599232" y="2258934"/>
            <a:ext cx="336862" cy="1250139"/>
          </a:xfrm>
          <a:prstGeom prst="rect">
            <a:avLst/>
          </a:prstGeom>
          <a:noFill/>
          <a:ln w="19050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square" lIns="63500" tIns="31750" rIns="63500" bIns="3175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349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user thread</a:t>
            </a:r>
            <a:endParaRPr kumimoji="0" lang="zh-CN" altLang="zh-CN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pitchFamily="2" charset="-122"/>
              <a:cs typeface="Verdana" pitchFamily="34" charset="0"/>
            </a:endParaRPr>
          </a:p>
        </p:txBody>
      </p:sp>
      <p:sp>
        <p:nvSpPr>
          <p:cNvPr id="55" name="Text Box 18"/>
          <p:cNvSpPr txBox="1">
            <a:spLocks noChangeArrowheads="1"/>
          </p:cNvSpPr>
          <p:nvPr/>
        </p:nvSpPr>
        <p:spPr bwMode="auto">
          <a:xfrm>
            <a:off x="3062599" y="2265860"/>
            <a:ext cx="336862" cy="1250139"/>
          </a:xfrm>
          <a:prstGeom prst="rect">
            <a:avLst/>
          </a:prstGeom>
          <a:noFill/>
          <a:ln w="19050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square" lIns="63500" tIns="31750" rIns="63500" bIns="3175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349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user thread</a:t>
            </a:r>
            <a:endParaRPr kumimoji="0" lang="zh-CN" altLang="zh-CN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pitchFamily="2" charset="-122"/>
              <a:cs typeface="Verdana" pitchFamily="34" charset="0"/>
            </a:endParaRPr>
          </a:p>
        </p:txBody>
      </p:sp>
      <p:sp>
        <p:nvSpPr>
          <p:cNvPr id="56" name="Text Box 18"/>
          <p:cNvSpPr txBox="1">
            <a:spLocks noChangeArrowheads="1"/>
          </p:cNvSpPr>
          <p:nvPr/>
        </p:nvSpPr>
        <p:spPr bwMode="auto">
          <a:xfrm>
            <a:off x="3531063" y="2265860"/>
            <a:ext cx="336862" cy="1250139"/>
          </a:xfrm>
          <a:prstGeom prst="rect">
            <a:avLst/>
          </a:prstGeom>
          <a:noFill/>
          <a:ln w="19050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square" lIns="63500" tIns="31750" rIns="63500" bIns="3175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349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user thread</a:t>
            </a:r>
            <a:endParaRPr kumimoji="0" lang="zh-CN" altLang="zh-CN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pitchFamily="2" charset="-122"/>
              <a:cs typeface="Verdana" pitchFamily="34" charset="0"/>
            </a:endParaRPr>
          </a:p>
        </p:txBody>
      </p:sp>
      <p:sp>
        <p:nvSpPr>
          <p:cNvPr id="59" name="Text Box 18"/>
          <p:cNvSpPr txBox="1">
            <a:spLocks noChangeArrowheads="1"/>
          </p:cNvSpPr>
          <p:nvPr/>
        </p:nvSpPr>
        <p:spPr bwMode="auto">
          <a:xfrm>
            <a:off x="3979450" y="2263330"/>
            <a:ext cx="336862" cy="1250139"/>
          </a:xfrm>
          <a:prstGeom prst="rect">
            <a:avLst/>
          </a:prstGeom>
          <a:noFill/>
          <a:ln w="19050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square" lIns="63500" tIns="31750" rIns="63500" bIns="3175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349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user thread</a:t>
            </a:r>
            <a:endParaRPr kumimoji="0" lang="zh-CN" altLang="zh-CN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宋体" pitchFamily="2" charset="-122"/>
              <a:cs typeface="Verdana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03040" y="4837720"/>
            <a:ext cx="6669360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Microsoft YaHei Light" charset="0"/>
                <a:ea typeface="Microsoft YaHei Light" charset="0"/>
                <a:cs typeface="Microsoft YaHei Light" charset="0"/>
              </a:rPr>
              <a:t>FlexSC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Microsoft YaHei Light" charset="0"/>
                <a:ea typeface="Microsoft YaHei Light" charset="0"/>
                <a:cs typeface="Microsoft YaHei Light" charset="0"/>
              </a:rPr>
              <a:t>: Flexible System Call Scheduling with Exception-Less System Calls </a:t>
            </a:r>
          </a:p>
        </p:txBody>
      </p:sp>
    </p:spTree>
    <p:extLst>
      <p:ext uri="{BB962C8B-B14F-4D97-AF65-F5344CB8AC3E}">
        <p14:creationId xmlns:p14="http://schemas.microsoft.com/office/powerpoint/2010/main" val="212835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mph" presetSubtype="0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9" presetClass="emph" presetSubtype="0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750"/>
                            </p:stCondLst>
                            <p:childTnLst>
                              <p:par>
                                <p:cTn id="66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5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750"/>
                            </p:stCondLst>
                            <p:childTnLst>
                              <p:par>
                                <p:cTn id="8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250"/>
                            </p:stCondLst>
                            <p:childTnLst>
                              <p:par>
                                <p:cTn id="8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250"/>
                            </p:stCondLst>
                            <p:childTnLst>
                              <p:par>
                                <p:cTn id="89" presetID="9" presetClass="emph" presetSubtype="0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0"/>
                            </p:stCondLst>
                            <p:childTnLst>
                              <p:par>
                                <p:cTn id="100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4" presetID="9" presetClass="emph" presetSubtype="0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 rctx="PPT">
                                        <p:cTn id="12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250"/>
                            </p:stCondLst>
                            <p:childTnLst>
                              <p:par>
                                <p:cTn id="136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250"/>
                            </p:stCondLst>
                            <p:childTnLst>
                              <p:par>
                                <p:cTn id="13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500"/>
                            </p:stCondLst>
                            <p:childTnLst>
                              <p:par>
                                <p:cTn id="15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750"/>
                            </p:stCondLst>
                            <p:childTnLst>
                              <p:par>
                                <p:cTn id="1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75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000"/>
                            </p:stCondLst>
                            <p:childTnLst>
                              <p:par>
                                <p:cTn id="17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250"/>
                            </p:stCondLst>
                            <p:childTnLst>
                              <p:par>
                                <p:cTn id="1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250"/>
                            </p:stCondLst>
                            <p:childTnLst>
                              <p:par>
                                <p:cTn id="18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75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250"/>
                            </p:stCondLst>
                            <p:childTnLst>
                              <p:par>
                                <p:cTn id="210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250"/>
                            </p:stCondLst>
                            <p:childTnLst>
                              <p:par>
                                <p:cTn id="21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5" grpId="0" animBg="1"/>
      <p:bldP spid="17" grpId="0" animBg="1"/>
      <p:bldP spid="17" grpId="1" animBg="1"/>
      <p:bldP spid="18" grpId="0" animBg="1"/>
      <p:bldP spid="18" grpId="1" animBg="1"/>
      <p:bldP spid="16" grpId="0" build="allAtOnce"/>
      <p:bldP spid="19" grpId="0" animBg="1"/>
      <p:bldP spid="19" grpId="1" animBg="1"/>
      <p:bldP spid="20" grpId="0" build="allAtOnce"/>
      <p:bldP spid="28" grpId="0" animBg="1"/>
      <p:bldP spid="28" grpId="1" animBg="1"/>
      <p:bldP spid="29" grpId="0" animBg="1"/>
      <p:bldP spid="29" grpId="1" animBg="1"/>
      <p:bldP spid="27" grpId="0" build="allAtOnce"/>
      <p:bldP spid="33" grpId="0" animBg="1"/>
      <p:bldP spid="33" grpId="1" animBg="1"/>
      <p:bldP spid="34" grpId="0" build="allAtOnce"/>
      <p:bldP spid="37" grpId="0" animBg="1"/>
      <p:bldP spid="37" grpId="1" animBg="1"/>
      <p:bldP spid="38" grpId="0" animBg="1"/>
      <p:bldP spid="38" grpId="1" animBg="1"/>
      <p:bldP spid="39" grpId="0" build="allAtOnce"/>
      <p:bldP spid="40" grpId="0" animBg="1"/>
      <p:bldP spid="40" grpId="1" animBg="1"/>
      <p:bldP spid="41" grpId="0" build="allAtOnce"/>
      <p:bldP spid="42" grpId="0" animBg="1"/>
      <p:bldP spid="42" grpId="1" animBg="1"/>
      <p:bldP spid="43" grpId="0" animBg="1"/>
      <p:bldP spid="43" grpId="1" animBg="1"/>
      <p:bldP spid="44" grpId="0" build="allAtOnce"/>
      <p:bldP spid="45" grpId="0" animBg="1"/>
      <p:bldP spid="45" grpId="1" animBg="1"/>
      <p:bldP spid="46" grpId="0" build="allAtOnce"/>
      <p:bldP spid="47" grpId="0" build="allAtOnce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build="allAtOnce"/>
      <p:bldP spid="54" grpId="0" animBg="1"/>
      <p:bldP spid="55" grpId="0" animBg="1"/>
      <p:bldP spid="56" grpId="0" animBg="1"/>
      <p:bldP spid="5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操作系统的不同架构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8326478-0DD6-F849-B334-5BDB7DEEC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F61D95-77C6-4F44-A6A2-DDF144D5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719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B8DC4C-1698-BE42-B56F-B6FF425F8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77A20E-7A0C-1F45-AAF6-0A09FCC31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15FADA-39C6-9249-898E-4BA1DFA0C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3EC051-4FAE-5544-B655-3C8972FE41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90500"/>
            <a:ext cx="9216516" cy="614434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F6E6399-5574-3F4C-AF09-F6B7D92D8C3D}"/>
              </a:ext>
            </a:extLst>
          </p:cNvPr>
          <p:cNvSpPr/>
          <p:nvPr/>
        </p:nvSpPr>
        <p:spPr>
          <a:xfrm>
            <a:off x="3203848" y="2881672"/>
            <a:ext cx="5940152" cy="269798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瓦萨沉船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1626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年到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1628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年间，瑞典国王下令建造的一艘军舰，由于追求极致的续航力、容量、火力及防护力，整船被建成不合乎物理常规地高大笨重，再加上在建造时没有填入足够的压舱物，瓦萨号即便在港口停靠时也不能依靠自身保持平衡。尽管有着严重的结构缺陷，瓦萨号依然被允许起航：不出所料的是，在出海航行不到几分钟后，瓦萨号便被一阵微风吹倒，继而全船倾覆。</a:t>
            </a:r>
          </a:p>
        </p:txBody>
      </p:sp>
    </p:spTree>
    <p:extLst>
      <p:ext uri="{BB962C8B-B14F-4D97-AF65-F5344CB8AC3E}">
        <p14:creationId xmlns:p14="http://schemas.microsoft.com/office/powerpoint/2010/main" val="4218363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9D361F-62D0-2144-95EE-E157CA91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操作系统复杂性与结构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9A9AC1-30CA-6D4B-9D3E-0D7E5C772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操作系统中的</a:t>
            </a:r>
            <a:r>
              <a:rPr kumimoji="1" lang="en-US" altLang="zh-CN" sz="2400" dirty="0"/>
              <a:t>"</a:t>
            </a:r>
            <a:r>
              <a:rPr kumimoji="1" lang="zh-CN" altLang="en-US" sz="2400" dirty="0"/>
              <a:t>瓦萨号</a:t>
            </a:r>
            <a:r>
              <a:rPr kumimoji="1" lang="en-US" altLang="zh-CN" sz="2400" dirty="0"/>
              <a:t>"</a:t>
            </a:r>
          </a:p>
          <a:p>
            <a:pPr lvl="1"/>
            <a:r>
              <a:rPr kumimoji="1" lang="en-US" altLang="zh-CN" sz="2000" dirty="0"/>
              <a:t>1991-1995</a:t>
            </a:r>
            <a:r>
              <a:rPr kumimoji="1" lang="zh-CN" altLang="en-US" sz="2000" dirty="0"/>
              <a:t>年，</a:t>
            </a:r>
            <a:r>
              <a:rPr kumimoji="1" lang="en-US" altLang="zh-CN" sz="2000" dirty="0"/>
              <a:t>IBM</a:t>
            </a:r>
            <a:r>
              <a:rPr kumimoji="1" lang="zh-CN" altLang="en-US" sz="2000" dirty="0"/>
              <a:t>投入</a:t>
            </a:r>
            <a:r>
              <a:rPr kumimoji="1" lang="en-US" altLang="zh-CN" sz="2000" dirty="0"/>
              <a:t>20</a:t>
            </a:r>
            <a:r>
              <a:rPr kumimoji="1" lang="zh-CN" altLang="en-US" sz="2000" dirty="0"/>
              <a:t>亿美元打造</a:t>
            </a:r>
            <a:r>
              <a:rPr kumimoji="1" lang="en-US" altLang="zh-CN" sz="2000"/>
              <a:t>Workplace</a:t>
            </a:r>
            <a:r>
              <a:rPr kumimoji="1" lang="zh-CN" altLang="en-US" sz="2000"/>
              <a:t>操作系统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目标过于宏伟，系统过于复杂，导致项目失败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间接导致</a:t>
            </a:r>
            <a:r>
              <a:rPr kumimoji="1" lang="en-US" altLang="zh-CN" sz="2000" dirty="0"/>
              <a:t>IBM</a:t>
            </a:r>
            <a:r>
              <a:rPr kumimoji="1" lang="zh-CN" altLang="en-US" sz="2000" dirty="0"/>
              <a:t>全力投入扶植</a:t>
            </a:r>
            <a:r>
              <a:rPr kumimoji="1" lang="en-US" altLang="zh-CN" sz="2000" dirty="0"/>
              <a:t>Linux</a:t>
            </a:r>
            <a:r>
              <a:rPr kumimoji="1" lang="zh-CN" altLang="en-US" sz="2000" dirty="0"/>
              <a:t>操作系统</a:t>
            </a:r>
          </a:p>
          <a:p>
            <a:r>
              <a:rPr kumimoji="1" lang="zh-CN" altLang="en-US" sz="2400" dirty="0"/>
              <a:t>复杂系统的构建必须考虑其内部结构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不同目标之间往往存在冲突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不同需求之间需要进行权衡</a:t>
            </a:r>
            <a:endParaRPr kumimoji="1"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27FF43-403C-6045-85A1-3096FCC8A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438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F4BE4AD-F25D-1042-AF00-2AF90CB8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686800" cy="900442"/>
          </a:xfrm>
        </p:spPr>
        <p:txBody>
          <a:bodyPr>
            <a:normAutofit/>
          </a:bodyPr>
          <a:lstStyle/>
          <a:p>
            <a:r>
              <a:rPr lang="zh-CN" altLang="en-US" dirty="0"/>
              <a:t>回顾：用户态和内核态之间的控制流跳转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1CE6E6-54A2-4445-B0BC-7A8E163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初始时</a:t>
            </a:r>
            <a:r>
              <a:rPr lang="en-US" altLang="zh-CN" dirty="0"/>
              <a:t>CPU</a:t>
            </a:r>
            <a:r>
              <a:rPr lang="zh-CN" altLang="en-US" dirty="0"/>
              <a:t>处于用户态（</a:t>
            </a:r>
            <a:r>
              <a:rPr lang="en-US" altLang="zh-CN" dirty="0"/>
              <a:t>EL0</a:t>
            </a:r>
            <a:r>
              <a:rPr lang="zh-CN" altLang="en-US" dirty="0"/>
              <a:t>）执行应用程序，如何改变</a:t>
            </a:r>
            <a:r>
              <a:rPr lang="en-US" altLang="zh-CN" dirty="0"/>
              <a:t>CPU</a:t>
            </a:r>
            <a:r>
              <a:rPr lang="zh-CN" altLang="en-US" dirty="0"/>
              <a:t>控制流从用户态进入内核态？</a:t>
            </a:r>
            <a:endParaRPr lang="en-US" altLang="zh-CN" dirty="0"/>
          </a:p>
          <a:p>
            <a:pPr lvl="1"/>
            <a:r>
              <a:rPr lang="zh-CN" altLang="en-US" dirty="0"/>
              <a:t>已知的两种改变控制流的方式：</a:t>
            </a:r>
            <a:endParaRPr lang="en-US" altLang="zh-CN" dirty="0"/>
          </a:p>
          <a:p>
            <a:pPr lvl="2"/>
            <a:r>
              <a:rPr lang="zh-CN" altLang="en-US" dirty="0"/>
              <a:t>跳转指令，如 </a:t>
            </a:r>
            <a:r>
              <a:rPr lang="en-US" altLang="zh-CN" dirty="0"/>
              <a:t>b</a:t>
            </a:r>
          </a:p>
          <a:p>
            <a:pPr lvl="2"/>
            <a:r>
              <a:rPr lang="zh-CN" altLang="en-US" dirty="0"/>
              <a:t>过程调用与返回指令，如 </a:t>
            </a:r>
            <a:r>
              <a:rPr lang="en-US" altLang="zh-CN" dirty="0"/>
              <a:t>bl</a:t>
            </a:r>
            <a:r>
              <a:rPr lang="zh-CN" altLang="en-US" dirty="0"/>
              <a:t> 和 </a:t>
            </a:r>
            <a:r>
              <a:rPr lang="en-US" altLang="zh-CN" dirty="0"/>
              <a:t>ret</a:t>
            </a:r>
          </a:p>
          <a:p>
            <a:pPr lvl="1"/>
            <a:r>
              <a:rPr lang="zh-CN" altLang="en-US" dirty="0"/>
              <a:t>这两种方式只能在同一种模式之间跳转</a:t>
            </a:r>
            <a:endParaRPr lang="en-US" altLang="zh-CN" dirty="0"/>
          </a:p>
          <a:p>
            <a:pPr lvl="1"/>
            <a:r>
              <a:rPr lang="zh-CN" altLang="en-US" dirty="0"/>
              <a:t>需要</a:t>
            </a:r>
            <a:r>
              <a:rPr lang="zh-CN" altLang="en-US" dirty="0">
                <a:highlight>
                  <a:srgbClr val="FFFF00"/>
                </a:highlight>
              </a:rPr>
              <a:t>新的指令</a:t>
            </a:r>
            <a:r>
              <a:rPr lang="zh-CN" altLang="en-US" dirty="0"/>
              <a:t>（</a:t>
            </a:r>
            <a:r>
              <a:rPr lang="zh-CN" altLang="en-US" b="1" dirty="0">
                <a:solidFill>
                  <a:srgbClr val="C00000"/>
                </a:solidFill>
              </a:rPr>
              <a:t>在控制流跳转的同时进行特权级切换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2"/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svc/</a:t>
            </a:r>
            <a:r>
              <a:rPr lang="en-US" altLang="zh-CN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eret</a:t>
            </a:r>
            <a:endParaRPr lang="zh-CN" altLang="en-US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7111C5-263B-C942-B241-ACD01719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68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BA7DD-3B72-F34E-8D03-9C4230113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操作系统的不同目标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411D63-06F8-4348-B42A-42B79893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4114800" cy="3771636"/>
          </a:xfrm>
        </p:spPr>
        <p:txBody>
          <a:bodyPr/>
          <a:lstStyle/>
          <a:p>
            <a:r>
              <a:rPr kumimoji="1" lang="zh-CN" altLang="en-US" dirty="0"/>
              <a:t>用户目标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方便使用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容易学习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功能齐全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安全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流畅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27942B-ACE7-A74D-B45A-9C077079E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B8C0B12-AF68-7E49-B13B-E98CF547D54B}"/>
              </a:ext>
            </a:extLst>
          </p:cNvPr>
          <p:cNvSpPr txBox="1">
            <a:spLocks/>
          </p:cNvSpPr>
          <p:nvPr/>
        </p:nvSpPr>
        <p:spPr>
          <a:xfrm>
            <a:off x="4572000" y="1327317"/>
            <a:ext cx="41148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系统目标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容易设计、实现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容易维护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灵活性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可靠性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高效性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784594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4D0FE-AC4B-9F4F-9799-8172787D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操作系统的架构及演进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F4D826-58B4-E543-B5CB-A3665D5A8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586F7B-4425-F946-9041-B56E82016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518"/>
            <a:ext cx="9144000" cy="394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49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9FD10-DBF5-1A42-998E-5469C677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、宏内核（</a:t>
            </a:r>
            <a:r>
              <a:rPr kumimoji="1" lang="en-US" altLang="zh-CN" dirty="0"/>
              <a:t>Monolithic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82E858-4D97-A141-B503-434CF2677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整个系统分为内核与应用两层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内核：运行在特权级，集中控制所有计算资源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应用：运行在非特权级，受内核管理，使用内核服务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AC26B2-598A-1449-9AD9-C72BF17F4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BD6C0750-2241-5241-A719-A32BFD2777E5}"/>
              </a:ext>
            </a:extLst>
          </p:cNvPr>
          <p:cNvGrpSpPr>
            <a:grpSpLocks/>
          </p:cNvGrpSpPr>
          <p:nvPr/>
        </p:nvGrpSpPr>
        <p:grpSpPr bwMode="auto">
          <a:xfrm>
            <a:off x="3347864" y="3219319"/>
            <a:ext cx="2448272" cy="2210761"/>
            <a:chOff x="2936294" y="4217778"/>
            <a:chExt cx="2683038" cy="2368323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E9AC587B-F43D-E342-8120-9C78E07ACB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36294" y="4217778"/>
              <a:ext cx="2683038" cy="2368323"/>
              <a:chOff x="2585006" y="2562157"/>
              <a:chExt cx="3657166" cy="4092829"/>
            </a:xfrm>
          </p:grpSpPr>
          <p:sp>
            <p:nvSpPr>
              <p:cNvPr id="9" name="Text Box 3">
                <a:extLst>
                  <a:ext uri="{FF2B5EF4-FFF2-40B4-BE49-F238E27FC236}">
                    <a16:creationId xmlns:a16="http://schemas.microsoft.com/office/drawing/2014/main" id="{23C7378F-FC8A-DD46-9C9E-1BC2DE8D15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85006" y="2562157"/>
                <a:ext cx="1685925" cy="62677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sm" len="sm"/>
                <a:tailEnd type="none" w="sm" len="sm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>
                <a:defPPr>
                  <a:defRPr lang="zh-CN"/>
                </a:defPPr>
                <a:lvl1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>
                    <a:solidFill>
                      <a:schemeClr val="bg1"/>
                    </a:solidFill>
                    <a:latin typeface="Arial Narrow" pitchFamily="32" charset="0"/>
                  </a:defRPr>
                </a:lvl1pPr>
              </a:lstStyle>
              <a:p>
                <a:r>
                  <a:rPr lang="zh-CN" altLang="en-US" sz="16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用户进程</a:t>
                </a:r>
                <a:endParaRPr lang="en-US" altLang="ko-KR" sz="16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0" name="Rectangle 4">
                <a:extLst>
                  <a:ext uri="{FF2B5EF4-FFF2-40B4-BE49-F238E27FC236}">
                    <a16:creationId xmlns:a16="http://schemas.microsoft.com/office/drawing/2014/main" id="{C125F82E-2BAF-FB48-97BF-7CFA4291F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5006" y="4227791"/>
                <a:ext cx="3657165" cy="24271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sm" len="sm"/>
                <a:tailEnd type="none" w="sm" len="sm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内核</a:t>
                </a:r>
                <a:br>
                  <a:rPr lang="en-US" altLang="zh-CN" sz="1600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</a:br>
                <a:r>
                  <a:rPr lang="zh-CN" altLang="en-US" sz="1600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（整合了文件系统、内存</a:t>
                </a:r>
                <a:br>
                  <a:rPr lang="en-US" altLang="zh-CN" sz="1600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</a:br>
                <a:r>
                  <a:rPr lang="zh-CN" altLang="en-US" sz="1600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管理、设备驱动、进程</a:t>
                </a:r>
                <a:br>
                  <a:rPr lang="en-US" altLang="zh-CN" sz="1600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</a:br>
                <a:r>
                  <a:rPr lang="zh-CN" altLang="en-US" sz="1600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调度、同步原语、</a:t>
                </a:r>
                <a:r>
                  <a:rPr lang="en-US" altLang="zh-CN" sz="1600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IPC</a:t>
                </a:r>
                <a:r>
                  <a:rPr lang="zh-CN" altLang="en-US" sz="1600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等）</a:t>
                </a:r>
                <a:endParaRPr lang="en-US" altLang="ko-KR" sz="1600" dirty="0">
                  <a:solidFill>
                    <a:srgbClr val="FFFFFF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1" name="Text Box 5">
                <a:extLst>
                  <a:ext uri="{FF2B5EF4-FFF2-40B4-BE49-F238E27FC236}">
                    <a16:creationId xmlns:a16="http://schemas.microsoft.com/office/drawing/2014/main" id="{0947D709-9F2B-9240-8C72-8E30E014F5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56247" y="2562157"/>
                <a:ext cx="1685925" cy="62677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sm" len="sm"/>
                <a:tailEnd type="none" w="sm" len="sm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用户进程</a:t>
                </a:r>
                <a:endParaRPr lang="en-US" altLang="ko-KR" sz="16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2" name="AutoShape 15">
                <a:extLst>
                  <a:ext uri="{FF2B5EF4-FFF2-40B4-BE49-F238E27FC236}">
                    <a16:creationId xmlns:a16="http://schemas.microsoft.com/office/drawing/2014/main" id="{C6B022C8-F374-4547-9FB5-733DD043D7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6535" y="3188927"/>
                <a:ext cx="485775" cy="941665"/>
              </a:xfrm>
              <a:prstGeom prst="upDownArrow">
                <a:avLst>
                  <a:gd name="adj1" fmla="val 50000"/>
                  <a:gd name="adj2" fmla="val 23728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 sz="1600">
                  <a:latin typeface="等线" panose="02010600030101010101" pitchFamily="2" charset="-122"/>
                  <a:ea typeface="휴먼매직체" charset="0"/>
                  <a:cs typeface="휴먼매직체" charset="0"/>
                </a:endParaRPr>
              </a:p>
            </p:txBody>
          </p:sp>
          <p:sp>
            <p:nvSpPr>
              <p:cNvPr id="13" name="AutoShape 14">
                <a:extLst>
                  <a:ext uri="{FF2B5EF4-FFF2-40B4-BE49-F238E27FC236}">
                    <a16:creationId xmlns:a16="http://schemas.microsoft.com/office/drawing/2014/main" id="{CA5985F4-7AAC-A641-8438-FD9FFB4C2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0388" y="3216543"/>
                <a:ext cx="485775" cy="941665"/>
              </a:xfrm>
              <a:prstGeom prst="upDownArrow">
                <a:avLst>
                  <a:gd name="adj1" fmla="val 50000"/>
                  <a:gd name="adj2" fmla="val 23728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 sz="1600">
                  <a:latin typeface="等线" panose="02010600030101010101" pitchFamily="2" charset="-122"/>
                  <a:ea typeface="휴먼매직체" charset="0"/>
                  <a:cs typeface="휴먼매직체" charset="0"/>
                </a:endParaRPr>
              </a:p>
            </p:txBody>
          </p:sp>
        </p:grp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C3ED15A7-41A9-C143-A85B-71D761518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7963" y="4682270"/>
              <a:ext cx="1499345" cy="362683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rgbClr val="170D0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Arial Narrow"/>
                </a:rPr>
                <a:t>系统调用</a:t>
              </a:r>
              <a:endParaRPr lang="en-US" altLang="ko-KR" sz="1600" dirty="0">
                <a:solidFill>
                  <a:srgbClr val="170D0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 Narr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462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53F4C-5D88-0D4E-A116-E789782A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宏内核的优缺点分析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15C0E6-3D91-7949-9D58-354D19740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宏内核拥有丰富的沉淀和积累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拥有巨大的统一的社区和生态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针对不同场景优化了</a:t>
            </a:r>
            <a:r>
              <a:rPr kumimoji="1" lang="en-US" altLang="zh-CN" sz="2000" dirty="0"/>
              <a:t>30</a:t>
            </a:r>
            <a:r>
              <a:rPr kumimoji="1" lang="zh-CN" altLang="en-US" sz="2000" dirty="0"/>
              <a:t>年</a:t>
            </a:r>
            <a:endParaRPr kumimoji="1" lang="en-US" altLang="zh-CN" sz="2000" dirty="0"/>
          </a:p>
          <a:p>
            <a:r>
              <a:rPr kumimoji="1" lang="zh-CN" altLang="en-US" sz="2400" dirty="0"/>
              <a:t>宏内核的结构性缺陷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安全性与可靠性问题：模块之间没有很强的隔离机制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实时性支持：系统太复杂导致无法做最坏情况时延分析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系统过于庞大而阻碍了创新：</a:t>
            </a:r>
            <a:r>
              <a:rPr kumimoji="1" lang="en-US" altLang="zh-CN" sz="2000" dirty="0"/>
              <a:t>Linux</a:t>
            </a:r>
            <a:r>
              <a:rPr kumimoji="1" lang="zh-CN" altLang="en-US" sz="2000" dirty="0"/>
              <a:t>代码行数已经过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千万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5974DA-52FA-2740-B232-E074250F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632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A4BAE-49D4-9849-973D-39D17043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宏内核难以满足的场景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6AC304-5764-1E45-8B48-71D90EA69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zh-CN" altLang="en-US" sz="2200" dirty="0"/>
              <a:t>向上向下的扩展</a:t>
            </a:r>
            <a:endParaRPr kumimoji="1" lang="en-US" altLang="zh-CN" sz="2200" dirty="0"/>
          </a:p>
          <a:p>
            <a:pPr lvl="1"/>
            <a:r>
              <a:rPr kumimoji="1" lang="zh-CN" altLang="en-US" sz="2000" dirty="0"/>
              <a:t>很难去剪裁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扩展一个宏内核系统支持从</a:t>
            </a:r>
            <a:r>
              <a:rPr kumimoji="1" lang="en-US" altLang="zh-CN" sz="2000" dirty="0"/>
              <a:t>KB</a:t>
            </a:r>
            <a:r>
              <a:rPr kumimoji="1" lang="zh-CN" altLang="en-US" sz="2000" dirty="0"/>
              <a:t>级别到</a:t>
            </a:r>
            <a:r>
              <a:rPr kumimoji="1" lang="en-US" altLang="zh-CN" sz="2000" dirty="0"/>
              <a:t>TB</a:t>
            </a:r>
            <a:r>
              <a:rPr kumimoji="1" lang="zh-CN" altLang="en-US" sz="2000" dirty="0"/>
              <a:t>级别的场景</a:t>
            </a:r>
            <a:endParaRPr kumimoji="1" lang="en-US" altLang="zh-CN" sz="2000" dirty="0"/>
          </a:p>
          <a:p>
            <a:r>
              <a:rPr kumimoji="1" lang="zh-CN" altLang="en-US" sz="2200" dirty="0"/>
              <a:t>硬件异构性</a:t>
            </a:r>
            <a:endParaRPr kumimoji="1" lang="en-US" altLang="zh-CN" sz="2200" dirty="0"/>
          </a:p>
          <a:p>
            <a:pPr lvl="1"/>
            <a:r>
              <a:rPr kumimoji="1" lang="zh-CN" altLang="en-US" sz="2000" dirty="0"/>
              <a:t>很难长期支持一些定制化的方式去解决一些特定问题</a:t>
            </a:r>
            <a:endParaRPr kumimoji="1" lang="en-US" altLang="zh-CN" sz="2000" dirty="0"/>
          </a:p>
          <a:p>
            <a:r>
              <a:rPr kumimoji="1" lang="zh-CN" altLang="en-US" sz="2200" dirty="0"/>
              <a:t>功能安全</a:t>
            </a:r>
            <a:endParaRPr kumimoji="1" lang="en-US" altLang="zh-CN" sz="2200" dirty="0"/>
          </a:p>
          <a:p>
            <a:pPr lvl="1"/>
            <a:r>
              <a:rPr kumimoji="1" lang="zh-CN" altLang="en-US" sz="2000" dirty="0"/>
              <a:t>一个广泛共识：</a:t>
            </a:r>
            <a:r>
              <a:rPr kumimoji="1" lang="en-US" altLang="zh-CN" sz="2000" dirty="0"/>
              <a:t>Linux</a:t>
            </a:r>
            <a:r>
              <a:rPr kumimoji="1" lang="zh-CN" altLang="en-US" sz="2000" dirty="0"/>
              <a:t>无法通过汽车安全完整性认证（</a:t>
            </a:r>
            <a:r>
              <a:rPr kumimoji="1" lang="en-US" altLang="zh-CN" sz="2000" dirty="0"/>
              <a:t>ASIL-D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r>
              <a:rPr kumimoji="1" lang="zh-CN" altLang="en-US" sz="2200" dirty="0"/>
              <a:t>信息安全</a:t>
            </a:r>
            <a:endParaRPr kumimoji="1" lang="en-US" altLang="zh-CN" sz="2200" dirty="0"/>
          </a:p>
          <a:p>
            <a:pPr lvl="1"/>
            <a:r>
              <a:rPr kumimoji="1" lang="zh-CN" altLang="en-US" sz="2000" dirty="0"/>
              <a:t>单点错误会导致整个系统出错，而现在有数百个安全问题（</a:t>
            </a:r>
            <a:r>
              <a:rPr kumimoji="1" lang="en-US" altLang="zh-CN" sz="2000" dirty="0"/>
              <a:t>CVE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r>
              <a:rPr kumimoji="1" lang="zh-CN" altLang="en-US" sz="2200" dirty="0"/>
              <a:t>确定性时延</a:t>
            </a:r>
            <a:endParaRPr kumimoji="1" lang="en-US" altLang="zh-CN" sz="2200" dirty="0"/>
          </a:p>
          <a:p>
            <a:pPr lvl="1"/>
            <a:r>
              <a:rPr kumimoji="1" lang="en-US" altLang="zh-CN" sz="2000" dirty="0"/>
              <a:t>Linux</a:t>
            </a:r>
            <a:r>
              <a:rPr kumimoji="1" lang="zh-CN" altLang="en-US" sz="2000" dirty="0"/>
              <a:t>花费</a:t>
            </a:r>
            <a:r>
              <a:rPr kumimoji="1" lang="en-US" altLang="zh-CN" sz="2000" dirty="0"/>
              <a:t>10+</a:t>
            </a:r>
            <a:r>
              <a:rPr kumimoji="1" lang="zh-CN" altLang="en-US" sz="2000" dirty="0"/>
              <a:t>年合并实时补丁，目前依然不确定是否能支持确定性时延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A388F7-018B-5B40-B9DB-882F594E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590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7D507-088D-074C-8092-C8A15312C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、微内核的系统架构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7F5600-7BCF-5C46-9762-CE435E8E2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设计原则：最小化内核功能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将操作系统功能移到用户态，称为</a:t>
            </a:r>
            <a:r>
              <a:rPr kumimoji="1" lang="en-US" altLang="zh-CN" sz="2000" dirty="0"/>
              <a:t>"</a:t>
            </a:r>
            <a:r>
              <a:rPr kumimoji="1" lang="zh-CN" altLang="en-US" sz="2000" dirty="0"/>
              <a:t>服务</a:t>
            </a:r>
            <a:r>
              <a:rPr kumimoji="1" lang="en-US" altLang="zh-CN" sz="2000" dirty="0"/>
              <a:t>"</a:t>
            </a:r>
            <a:r>
              <a:rPr kumimoji="1" lang="zh-CN" altLang="en-US" sz="2000" dirty="0"/>
              <a:t>（</a:t>
            </a:r>
            <a:r>
              <a:rPr kumimoji="1" lang="en-US" altLang="zh-CN" sz="2000" dirty="0"/>
              <a:t>Server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在用户模块之间，使用消息传递机制通信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6B2BE5-BD51-A04C-BD1B-AD727AE40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741507C-3392-4D48-9EBF-DA84998D1DD9}"/>
              </a:ext>
            </a:extLst>
          </p:cNvPr>
          <p:cNvGrpSpPr/>
          <p:nvPr/>
        </p:nvGrpSpPr>
        <p:grpSpPr>
          <a:xfrm>
            <a:off x="2771800" y="2859317"/>
            <a:ext cx="2952328" cy="2638454"/>
            <a:chOff x="2699792" y="2958104"/>
            <a:chExt cx="2952328" cy="263845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E8F8275-5185-904C-BDC6-CF860B54B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99792" y="2958104"/>
              <a:ext cx="2808312" cy="263845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218210D-92EF-F747-AF05-CD94780B997F}"/>
                </a:ext>
              </a:extLst>
            </p:cNvPr>
            <p:cNvSpPr/>
            <p:nvPr/>
          </p:nvSpPr>
          <p:spPr>
            <a:xfrm>
              <a:off x="5364088" y="4729708"/>
              <a:ext cx="28803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1386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282CE3-40B1-CF4A-9E18-64DB4729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例：文件的创建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280FFC-DC1F-8042-93C5-C3B7AE51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9E1E810-295D-7A4B-9EC3-1187E57D4858}"/>
              </a:ext>
            </a:extLst>
          </p:cNvPr>
          <p:cNvSpPr/>
          <p:nvPr/>
        </p:nvSpPr>
        <p:spPr>
          <a:xfrm>
            <a:off x="1472529" y="1488668"/>
            <a:ext cx="1584176" cy="504056"/>
          </a:xfrm>
          <a:prstGeom prst="rect">
            <a:avLst/>
          </a:prstGeom>
          <a:solidFill>
            <a:srgbClr val="C8FFC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Application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2B6117B-098E-674F-B2FA-2C9573E4B1FF}"/>
              </a:ext>
            </a:extLst>
          </p:cNvPr>
          <p:cNvSpPr/>
          <p:nvPr/>
        </p:nvSpPr>
        <p:spPr>
          <a:xfrm>
            <a:off x="1472529" y="2268656"/>
            <a:ext cx="1584176" cy="2364164"/>
          </a:xfrm>
          <a:prstGeom prst="rect">
            <a:avLst/>
          </a:prstGeom>
          <a:solidFill>
            <a:srgbClr val="FFB8B9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4046787-DBC7-CC4E-ADEB-56ECFAC11178}"/>
              </a:ext>
            </a:extLst>
          </p:cNvPr>
          <p:cNvSpPr/>
          <p:nvPr/>
        </p:nvSpPr>
        <p:spPr>
          <a:xfrm>
            <a:off x="1616545" y="2535596"/>
            <a:ext cx="1296144" cy="6164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File</a:t>
            </a:r>
          </a:p>
          <a:p>
            <a:pPr algn="ctr"/>
            <a:r>
              <a:rPr kumimoji="1" lang="en-US" altLang="zh-CN" dirty="0"/>
              <a:t>System</a:t>
            </a:r>
            <a:endParaRPr kumimoji="1"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957F5C1-7C82-C345-BFC2-39183D33E760}"/>
              </a:ext>
            </a:extLst>
          </p:cNvPr>
          <p:cNvSpPr/>
          <p:nvPr/>
        </p:nvSpPr>
        <p:spPr>
          <a:xfrm>
            <a:off x="1616545" y="3727214"/>
            <a:ext cx="1296145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Disk</a:t>
            </a:r>
          </a:p>
          <a:p>
            <a:pPr algn="ctr"/>
            <a:r>
              <a:rPr kumimoji="1" lang="en-US" altLang="zh-CN" dirty="0"/>
              <a:t>Driver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7BB0D24-C410-284A-98AF-B33F2D6B8082}"/>
              </a:ext>
            </a:extLst>
          </p:cNvPr>
          <p:cNvSpPr/>
          <p:nvPr/>
        </p:nvSpPr>
        <p:spPr>
          <a:xfrm>
            <a:off x="1472529" y="4851328"/>
            <a:ext cx="1584176" cy="4801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</a:rPr>
              <a:t>Disk</a:t>
            </a:r>
            <a:endParaRPr kumimoji="1"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A24DABBC-CCCC-BF48-9FA3-1C9AA3FE24BF}"/>
              </a:ext>
            </a:extLst>
          </p:cNvPr>
          <p:cNvCxnSpPr>
            <a:cxnSpLocks/>
          </p:cNvCxnSpPr>
          <p:nvPr/>
        </p:nvCxnSpPr>
        <p:spPr>
          <a:xfrm>
            <a:off x="2048593" y="1992724"/>
            <a:ext cx="0" cy="542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5568BEDB-331B-3241-A131-9F18198F0BAA}"/>
              </a:ext>
            </a:extLst>
          </p:cNvPr>
          <p:cNvCxnSpPr>
            <a:cxnSpLocks/>
          </p:cNvCxnSpPr>
          <p:nvPr/>
        </p:nvCxnSpPr>
        <p:spPr>
          <a:xfrm>
            <a:off x="2048593" y="3152070"/>
            <a:ext cx="1" cy="575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2A5B2563-D87A-8248-BF9A-8DE36360FF7D}"/>
              </a:ext>
            </a:extLst>
          </p:cNvPr>
          <p:cNvCxnSpPr>
            <a:cxnSpLocks/>
          </p:cNvCxnSpPr>
          <p:nvPr/>
        </p:nvCxnSpPr>
        <p:spPr>
          <a:xfrm>
            <a:off x="2048593" y="4381712"/>
            <a:ext cx="5270" cy="4696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F4E5F55F-3D6C-6742-8CF4-726E34D0C2B9}"/>
              </a:ext>
            </a:extLst>
          </p:cNvPr>
          <p:cNvCxnSpPr>
            <a:cxnSpLocks/>
          </p:cNvCxnSpPr>
          <p:nvPr/>
        </p:nvCxnSpPr>
        <p:spPr>
          <a:xfrm>
            <a:off x="2408633" y="1988228"/>
            <a:ext cx="0" cy="54287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3ADEFCFE-E126-4F41-B7BC-C95EF4E184C3}"/>
              </a:ext>
            </a:extLst>
          </p:cNvPr>
          <p:cNvCxnSpPr>
            <a:cxnSpLocks/>
          </p:cNvCxnSpPr>
          <p:nvPr/>
        </p:nvCxnSpPr>
        <p:spPr>
          <a:xfrm>
            <a:off x="2408633" y="3147574"/>
            <a:ext cx="1" cy="57514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5C8CC02C-F6E9-D14D-8BEF-0C478032D848}"/>
              </a:ext>
            </a:extLst>
          </p:cNvPr>
          <p:cNvCxnSpPr>
            <a:cxnSpLocks/>
          </p:cNvCxnSpPr>
          <p:nvPr/>
        </p:nvCxnSpPr>
        <p:spPr>
          <a:xfrm>
            <a:off x="2408633" y="4377216"/>
            <a:ext cx="5270" cy="46961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BBAF6665-62D2-674C-A32D-4BA43042AF47}"/>
              </a:ext>
            </a:extLst>
          </p:cNvPr>
          <p:cNvSpPr/>
          <p:nvPr/>
        </p:nvSpPr>
        <p:spPr>
          <a:xfrm>
            <a:off x="4013239" y="2195999"/>
            <a:ext cx="921928" cy="616474"/>
          </a:xfrm>
          <a:prstGeom prst="rect">
            <a:avLst/>
          </a:prstGeom>
          <a:solidFill>
            <a:srgbClr val="C8FFC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App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B9E5CDB-B7FC-7E4F-B50E-3C5CCB2E118F}"/>
              </a:ext>
            </a:extLst>
          </p:cNvPr>
          <p:cNvSpPr/>
          <p:nvPr/>
        </p:nvSpPr>
        <p:spPr>
          <a:xfrm>
            <a:off x="5295207" y="2200494"/>
            <a:ext cx="1296144" cy="6164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File</a:t>
            </a:r>
          </a:p>
          <a:p>
            <a:pPr algn="ctr"/>
            <a:r>
              <a:rPr kumimoji="1" lang="en-US" altLang="zh-CN" dirty="0"/>
              <a:t>System</a:t>
            </a:r>
            <a:endParaRPr kumimoji="1"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F86258E-CE92-434A-8205-22B5778AA7D4}"/>
              </a:ext>
            </a:extLst>
          </p:cNvPr>
          <p:cNvSpPr/>
          <p:nvPr/>
        </p:nvSpPr>
        <p:spPr>
          <a:xfrm>
            <a:off x="6879383" y="2200494"/>
            <a:ext cx="1296145" cy="6164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Disk</a:t>
            </a:r>
          </a:p>
          <a:p>
            <a:pPr algn="ctr"/>
            <a:r>
              <a:rPr kumimoji="1" lang="en-US" altLang="zh-CN" dirty="0"/>
              <a:t>Driver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6D7DFDF-0E37-B347-91F5-F2963C59CB32}"/>
              </a:ext>
            </a:extLst>
          </p:cNvPr>
          <p:cNvSpPr/>
          <p:nvPr/>
        </p:nvSpPr>
        <p:spPr>
          <a:xfrm>
            <a:off x="4013239" y="3371961"/>
            <a:ext cx="4162290" cy="561670"/>
          </a:xfrm>
          <a:prstGeom prst="rect">
            <a:avLst/>
          </a:prstGeom>
          <a:solidFill>
            <a:srgbClr val="FFB8B9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Microkernel</a:t>
            </a:r>
            <a:endParaRPr kumimoji="1"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E65171D-CB4A-AF4D-BD69-A1370F1FF832}"/>
              </a:ext>
            </a:extLst>
          </p:cNvPr>
          <p:cNvSpPr/>
          <p:nvPr/>
        </p:nvSpPr>
        <p:spPr>
          <a:xfrm>
            <a:off x="6735367" y="4392744"/>
            <a:ext cx="1584176" cy="4801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</a:rPr>
              <a:t>Disk</a:t>
            </a:r>
            <a:endParaRPr kumimoji="1" lang="zh-CN" altLang="en-US" sz="2000" dirty="0">
              <a:solidFill>
                <a:schemeClr val="tx1"/>
              </a:solidFill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E81520B-8218-724F-895B-5988C242F361}"/>
              </a:ext>
            </a:extLst>
          </p:cNvPr>
          <p:cNvGrpSpPr/>
          <p:nvPr/>
        </p:nvGrpSpPr>
        <p:grpSpPr>
          <a:xfrm>
            <a:off x="4301271" y="2771176"/>
            <a:ext cx="1368152" cy="738268"/>
            <a:chOff x="5004048" y="2479272"/>
            <a:chExt cx="1368152" cy="738268"/>
          </a:xfrm>
        </p:grpSpPr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F9818356-7B28-F448-B73A-D14ED3AD2C2A}"/>
                </a:ext>
              </a:extLst>
            </p:cNvPr>
            <p:cNvCxnSpPr>
              <a:cxnSpLocks/>
            </p:cNvCxnSpPr>
            <p:nvPr/>
          </p:nvCxnSpPr>
          <p:spPr>
            <a:xfrm>
              <a:off x="5004048" y="2479272"/>
              <a:ext cx="0" cy="738268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F49551F5-AD7A-6541-A85A-6DC3110E12F5}"/>
                </a:ext>
              </a:extLst>
            </p:cNvPr>
            <p:cNvCxnSpPr>
              <a:cxnSpLocks/>
            </p:cNvCxnSpPr>
            <p:nvPr/>
          </p:nvCxnSpPr>
          <p:spPr>
            <a:xfrm>
              <a:off x="6372200" y="2520569"/>
              <a:ext cx="0" cy="696971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线连接符 57">
              <a:extLst>
                <a:ext uri="{FF2B5EF4-FFF2-40B4-BE49-F238E27FC236}">
                  <a16:creationId xmlns:a16="http://schemas.microsoft.com/office/drawing/2014/main" id="{E28FDE72-C6D2-2A43-AF99-4FABF895A8B7}"/>
                </a:ext>
              </a:extLst>
            </p:cNvPr>
            <p:cNvCxnSpPr/>
            <p:nvPr/>
          </p:nvCxnSpPr>
          <p:spPr>
            <a:xfrm>
              <a:off x="5004048" y="3203227"/>
              <a:ext cx="1368152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B6046E35-86FA-F446-B842-6A49CCE9AE1A}"/>
              </a:ext>
            </a:extLst>
          </p:cNvPr>
          <p:cNvGrpSpPr/>
          <p:nvPr/>
        </p:nvGrpSpPr>
        <p:grpSpPr>
          <a:xfrm>
            <a:off x="6317495" y="2812473"/>
            <a:ext cx="1368152" cy="696971"/>
            <a:chOff x="7020272" y="2520569"/>
            <a:chExt cx="1368152" cy="696971"/>
          </a:xfrm>
        </p:grpSpPr>
        <p:cxnSp>
          <p:nvCxnSpPr>
            <p:cNvPr id="60" name="直线箭头连接符 59">
              <a:extLst>
                <a:ext uri="{FF2B5EF4-FFF2-40B4-BE49-F238E27FC236}">
                  <a16:creationId xmlns:a16="http://schemas.microsoft.com/office/drawing/2014/main" id="{17B8580B-8C96-D740-B4DA-A930252BB2DA}"/>
                </a:ext>
              </a:extLst>
            </p:cNvPr>
            <p:cNvCxnSpPr>
              <a:cxnSpLocks/>
            </p:cNvCxnSpPr>
            <p:nvPr/>
          </p:nvCxnSpPr>
          <p:spPr>
            <a:xfrm>
              <a:off x="7020272" y="2520569"/>
              <a:ext cx="0" cy="696971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线箭头连接符 60">
              <a:extLst>
                <a:ext uri="{FF2B5EF4-FFF2-40B4-BE49-F238E27FC236}">
                  <a16:creationId xmlns:a16="http://schemas.microsoft.com/office/drawing/2014/main" id="{0523031D-1607-6A4E-9BA8-95C6245D14C8}"/>
                </a:ext>
              </a:extLst>
            </p:cNvPr>
            <p:cNvCxnSpPr>
              <a:cxnSpLocks/>
            </p:cNvCxnSpPr>
            <p:nvPr/>
          </p:nvCxnSpPr>
          <p:spPr>
            <a:xfrm>
              <a:off x="8388424" y="2520569"/>
              <a:ext cx="0" cy="696971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线连接符 61">
              <a:extLst>
                <a:ext uri="{FF2B5EF4-FFF2-40B4-BE49-F238E27FC236}">
                  <a16:creationId xmlns:a16="http://schemas.microsoft.com/office/drawing/2014/main" id="{D04F8136-FB72-9448-993F-A7B28C6791D4}"/>
                </a:ext>
              </a:extLst>
            </p:cNvPr>
            <p:cNvCxnSpPr>
              <a:cxnSpLocks/>
            </p:cNvCxnSpPr>
            <p:nvPr/>
          </p:nvCxnSpPr>
          <p:spPr>
            <a:xfrm>
              <a:off x="7020272" y="3203227"/>
              <a:ext cx="1368152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CB8F7B07-7E6E-6E46-B892-DDC04B1B84FC}"/>
              </a:ext>
            </a:extLst>
          </p:cNvPr>
          <p:cNvCxnSpPr>
            <a:cxnSpLocks/>
          </p:cNvCxnSpPr>
          <p:nvPr/>
        </p:nvCxnSpPr>
        <p:spPr>
          <a:xfrm>
            <a:off x="7829663" y="2812473"/>
            <a:ext cx="0" cy="15802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D773A4D2-28EC-8A46-B6DB-09589269D10C}"/>
              </a:ext>
            </a:extLst>
          </p:cNvPr>
          <p:cNvCxnSpPr>
            <a:cxnSpLocks/>
          </p:cNvCxnSpPr>
          <p:nvPr/>
        </p:nvCxnSpPr>
        <p:spPr>
          <a:xfrm>
            <a:off x="7984023" y="2829089"/>
            <a:ext cx="0" cy="156365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3CB74271-3EC5-7740-A19C-341F21C2ECC1}"/>
              </a:ext>
            </a:extLst>
          </p:cNvPr>
          <p:cNvGrpSpPr/>
          <p:nvPr/>
        </p:nvGrpSpPr>
        <p:grpSpPr>
          <a:xfrm>
            <a:off x="4647852" y="2761096"/>
            <a:ext cx="805547" cy="676340"/>
            <a:chOff x="5350629" y="2469192"/>
            <a:chExt cx="805547" cy="676340"/>
          </a:xfrm>
        </p:grpSpPr>
        <p:cxnSp>
          <p:nvCxnSpPr>
            <p:cNvPr id="66" name="直线箭头连接符 65">
              <a:extLst>
                <a:ext uri="{FF2B5EF4-FFF2-40B4-BE49-F238E27FC236}">
                  <a16:creationId xmlns:a16="http://schemas.microsoft.com/office/drawing/2014/main" id="{5AA93FE2-0096-D047-88DB-B5B7D0348AA7}"/>
                </a:ext>
              </a:extLst>
            </p:cNvPr>
            <p:cNvCxnSpPr>
              <a:cxnSpLocks/>
            </p:cNvCxnSpPr>
            <p:nvPr/>
          </p:nvCxnSpPr>
          <p:spPr>
            <a:xfrm>
              <a:off x="5364088" y="2469192"/>
              <a:ext cx="0" cy="666672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线连接符 66">
              <a:extLst>
                <a:ext uri="{FF2B5EF4-FFF2-40B4-BE49-F238E27FC236}">
                  <a16:creationId xmlns:a16="http://schemas.microsoft.com/office/drawing/2014/main" id="{0188E2B7-B536-EA4A-8033-D43303025EC3}"/>
                </a:ext>
              </a:extLst>
            </p:cNvPr>
            <p:cNvCxnSpPr>
              <a:cxnSpLocks/>
            </p:cNvCxnSpPr>
            <p:nvPr/>
          </p:nvCxnSpPr>
          <p:spPr>
            <a:xfrm>
              <a:off x="5350629" y="3129352"/>
              <a:ext cx="805547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线箭头连接符 67">
              <a:extLst>
                <a:ext uri="{FF2B5EF4-FFF2-40B4-BE49-F238E27FC236}">
                  <a16:creationId xmlns:a16="http://schemas.microsoft.com/office/drawing/2014/main" id="{2EB61017-52C2-3745-A48F-69F5917DE24F}"/>
                </a:ext>
              </a:extLst>
            </p:cNvPr>
            <p:cNvCxnSpPr>
              <a:cxnSpLocks/>
            </p:cNvCxnSpPr>
            <p:nvPr/>
          </p:nvCxnSpPr>
          <p:spPr>
            <a:xfrm>
              <a:off x="6156176" y="2537185"/>
              <a:ext cx="0" cy="608347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110E3A98-C0BD-8545-A750-6561AFED4104}"/>
              </a:ext>
            </a:extLst>
          </p:cNvPr>
          <p:cNvGrpSpPr/>
          <p:nvPr/>
        </p:nvGrpSpPr>
        <p:grpSpPr>
          <a:xfrm>
            <a:off x="6448052" y="2829089"/>
            <a:ext cx="805547" cy="615394"/>
            <a:chOff x="7150829" y="2537185"/>
            <a:chExt cx="805547" cy="615394"/>
          </a:xfrm>
        </p:grpSpPr>
        <p:cxnSp>
          <p:nvCxnSpPr>
            <p:cNvPr id="70" name="直线箭头连接符 69">
              <a:extLst>
                <a:ext uri="{FF2B5EF4-FFF2-40B4-BE49-F238E27FC236}">
                  <a16:creationId xmlns:a16="http://schemas.microsoft.com/office/drawing/2014/main" id="{8BD65877-0E11-2844-A949-4179D69047F3}"/>
                </a:ext>
              </a:extLst>
            </p:cNvPr>
            <p:cNvCxnSpPr>
              <a:cxnSpLocks/>
            </p:cNvCxnSpPr>
            <p:nvPr/>
          </p:nvCxnSpPr>
          <p:spPr>
            <a:xfrm>
              <a:off x="7164288" y="2537185"/>
              <a:ext cx="0" cy="60572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线连接符 70">
              <a:extLst>
                <a:ext uri="{FF2B5EF4-FFF2-40B4-BE49-F238E27FC236}">
                  <a16:creationId xmlns:a16="http://schemas.microsoft.com/office/drawing/2014/main" id="{B0427133-CD86-8C4E-9BA8-8525E5253362}"/>
                </a:ext>
              </a:extLst>
            </p:cNvPr>
            <p:cNvCxnSpPr>
              <a:cxnSpLocks/>
            </p:cNvCxnSpPr>
            <p:nvPr/>
          </p:nvCxnSpPr>
          <p:spPr>
            <a:xfrm>
              <a:off x="7150829" y="3136399"/>
              <a:ext cx="805547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线箭头连接符 71">
              <a:extLst>
                <a:ext uri="{FF2B5EF4-FFF2-40B4-BE49-F238E27FC236}">
                  <a16:creationId xmlns:a16="http://schemas.microsoft.com/office/drawing/2014/main" id="{5BD48986-5628-FC47-8C70-C6D811C85F5C}"/>
                </a:ext>
              </a:extLst>
            </p:cNvPr>
            <p:cNvCxnSpPr>
              <a:cxnSpLocks/>
            </p:cNvCxnSpPr>
            <p:nvPr/>
          </p:nvCxnSpPr>
          <p:spPr>
            <a:xfrm>
              <a:off x="7956376" y="2544232"/>
              <a:ext cx="0" cy="608347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314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7D507-088D-074C-8092-C8A15312C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微内核的优缺点分析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7F5600-7BCF-5C46-9762-CE435E8E2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优点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易于扩展：直接添加一个用户进程即可为操作系统增加服务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易于移植：大部分模块与底层硬件无关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更加可靠：在内核模式运行的代码量大大减少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更加安全：即使存在漏洞，服务与服务之间存在进程粒度隔离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更加健壮：单个模块出现问题不会影响到系统整体</a:t>
            </a:r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r>
              <a:rPr kumimoji="1" lang="zh-CN" altLang="en-US" sz="2200" dirty="0"/>
              <a:t>上世纪</a:t>
            </a:r>
            <a:r>
              <a:rPr kumimoji="1" lang="en-US" altLang="zh-CN" sz="2200" dirty="0"/>
              <a:t>80/90</a:t>
            </a:r>
            <a:r>
              <a:rPr kumimoji="1" lang="zh-CN" altLang="en-US" sz="2200" dirty="0"/>
              <a:t>年代，</a:t>
            </a:r>
            <a:r>
              <a:rPr kumimoji="1" lang="en-US" altLang="zh-CN" sz="2200" dirty="0"/>
              <a:t>"</a:t>
            </a:r>
            <a:r>
              <a:rPr kumimoji="1" lang="zh-CN" altLang="en-US" sz="2200" dirty="0"/>
              <a:t>微内核</a:t>
            </a:r>
            <a:r>
              <a:rPr kumimoji="1" lang="en-US" altLang="zh-CN" sz="2200" dirty="0"/>
              <a:t>"</a:t>
            </a:r>
            <a:r>
              <a:rPr kumimoji="1" lang="zh-CN" altLang="en-US" sz="2200" dirty="0"/>
              <a:t>一度成为下一代操作系统的代名词</a:t>
            </a:r>
            <a:endParaRPr kumimoji="1" lang="en-US" altLang="zh-CN" sz="2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6B2BE5-BD51-A04C-BD1B-AD727AE40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621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BD09A-EDBD-B945-B81C-C1CA7187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微内核的优缺点分析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CCDE1B-7449-9041-BD70-188F89150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缺点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性能较差：内核中的模块交互由函数调用变成了进程间通信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生态欠缺：尚未形成像</a:t>
            </a:r>
            <a:r>
              <a:rPr kumimoji="1" lang="en-US" altLang="zh-CN" sz="2000" dirty="0"/>
              <a:t>Linux</a:t>
            </a:r>
            <a:r>
              <a:rPr kumimoji="1" lang="zh-CN" altLang="en-US" sz="2000" dirty="0"/>
              <a:t>一样具有广泛开发者的社区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重用问题：重用宏内核操作系统提供兼容性，带来新问题</a:t>
            </a:r>
          </a:p>
          <a:p>
            <a:endParaRPr kumimoji="1"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3D6CD9-9115-BA43-95A3-AD4AED52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133DC1-2B9C-8C44-8AAA-75AE0236C551}"/>
              </a:ext>
            </a:extLst>
          </p:cNvPr>
          <p:cNvSpPr/>
          <p:nvPr/>
        </p:nvSpPr>
        <p:spPr>
          <a:xfrm>
            <a:off x="4974750" y="3989882"/>
            <a:ext cx="809738" cy="4673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kumimoji="1" lang="zh-CN" altLang="en-US" sz="1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服务</a:t>
            </a:r>
            <a:r>
              <a:rPr kumimoji="1" lang="en-US" altLang="zh-CN" sz="1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-B</a:t>
            </a:r>
            <a:endParaRPr kumimoji="1" lang="zh-CN" altLang="en-US" sz="1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5E1A0C-07FD-7545-ADEF-A4EB59142D25}"/>
              </a:ext>
            </a:extLst>
          </p:cNvPr>
          <p:cNvSpPr/>
          <p:nvPr/>
        </p:nvSpPr>
        <p:spPr>
          <a:xfrm>
            <a:off x="879863" y="3991850"/>
            <a:ext cx="1835845" cy="927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kumimoji="1" lang="zh-CN" altLang="en-US" sz="1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2D0ADB-23B6-5841-94DA-882C78AD37B9}"/>
              </a:ext>
            </a:extLst>
          </p:cNvPr>
          <p:cNvSpPr/>
          <p:nvPr/>
        </p:nvSpPr>
        <p:spPr>
          <a:xfrm>
            <a:off x="879863" y="3653297"/>
            <a:ext cx="18358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1"/>
                </a:solidFill>
              </a:rPr>
              <a:t>函数调用</a:t>
            </a:r>
            <a:endParaRPr lang="en-US" altLang="zh-CN" sz="1400" b="1" dirty="0">
              <a:solidFill>
                <a:schemeClr val="accent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5FF2914-CCD6-1F42-851E-43D2CCB72A24}"/>
              </a:ext>
            </a:extLst>
          </p:cNvPr>
          <p:cNvSpPr/>
          <p:nvPr/>
        </p:nvSpPr>
        <p:spPr>
          <a:xfrm>
            <a:off x="1081212" y="427988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DFC513C-4C01-7349-AE92-272202D85968}"/>
              </a:ext>
            </a:extLst>
          </p:cNvPr>
          <p:cNvSpPr/>
          <p:nvPr/>
        </p:nvSpPr>
        <p:spPr>
          <a:xfrm>
            <a:off x="2392031" y="427988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E0D7907-D580-8549-9122-8719E01BD6ED}"/>
              </a:ext>
            </a:extLst>
          </p:cNvPr>
          <p:cNvSpPr/>
          <p:nvPr/>
        </p:nvSpPr>
        <p:spPr>
          <a:xfrm>
            <a:off x="3333173" y="3991849"/>
            <a:ext cx="809737" cy="451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kumimoji="1" lang="zh-CN" altLang="en-US" sz="1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服务</a:t>
            </a:r>
            <a:r>
              <a:rPr kumimoji="1" lang="en-US" altLang="zh-CN" sz="1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-A</a:t>
            </a:r>
            <a:endParaRPr kumimoji="1" lang="zh-CN" altLang="en-US" sz="1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cxnSp>
        <p:nvCxnSpPr>
          <p:cNvPr id="11" name="曲线连接符 10">
            <a:extLst>
              <a:ext uri="{FF2B5EF4-FFF2-40B4-BE49-F238E27FC236}">
                <a16:creationId xmlns:a16="http://schemas.microsoft.com/office/drawing/2014/main" id="{948011AB-EAEC-1E47-9F7F-165945A05AF3}"/>
              </a:ext>
            </a:extLst>
          </p:cNvPr>
          <p:cNvCxnSpPr>
            <a:stCxn id="8" idx="4"/>
            <a:endCxn id="9" idx="4"/>
          </p:cNvCxnSpPr>
          <p:nvPr/>
        </p:nvCxnSpPr>
        <p:spPr>
          <a:xfrm rot="16200000" flipH="1">
            <a:off x="1808629" y="3768488"/>
            <a:ext cx="12700" cy="1310819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9BFEBCA0-94E4-C54F-A3C6-75E0CDD09283}"/>
              </a:ext>
            </a:extLst>
          </p:cNvPr>
          <p:cNvSpPr/>
          <p:nvPr/>
        </p:nvSpPr>
        <p:spPr>
          <a:xfrm>
            <a:off x="3840203" y="4292583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FF3C640-5854-424F-9564-490E273F0C73}"/>
              </a:ext>
            </a:extLst>
          </p:cNvPr>
          <p:cNvSpPr/>
          <p:nvPr/>
        </p:nvSpPr>
        <p:spPr>
          <a:xfrm>
            <a:off x="5151022" y="4292583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39CA583-DFAA-DC46-9BA5-C3CD4110EC0C}"/>
              </a:ext>
            </a:extLst>
          </p:cNvPr>
          <p:cNvSpPr/>
          <p:nvPr/>
        </p:nvSpPr>
        <p:spPr>
          <a:xfrm>
            <a:off x="3333174" y="3649588"/>
            <a:ext cx="24513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1"/>
                </a:solidFill>
              </a:rPr>
              <a:t>同步进程间调用</a:t>
            </a:r>
            <a:endParaRPr lang="en-US" altLang="zh-CN" sz="1400" b="1" dirty="0">
              <a:solidFill>
                <a:schemeClr val="accent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934DE84-17BD-D540-AC59-54477FCCEE9C}"/>
              </a:ext>
            </a:extLst>
          </p:cNvPr>
          <p:cNvSpPr/>
          <p:nvPr/>
        </p:nvSpPr>
        <p:spPr>
          <a:xfrm>
            <a:off x="3336781" y="4499970"/>
            <a:ext cx="2447707" cy="4002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kumimoji="1" lang="zh-CN" altLang="en-US" sz="1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B2EE8041-196F-E446-83CE-573F8C946F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67620" y="3781189"/>
            <a:ext cx="12700" cy="1310819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CA3F5CF-51AC-D543-B6FB-5DD283759AFB}"/>
              </a:ext>
            </a:extLst>
          </p:cNvPr>
          <p:cNvSpPr/>
          <p:nvPr/>
        </p:nvSpPr>
        <p:spPr>
          <a:xfrm>
            <a:off x="897056" y="4257445"/>
            <a:ext cx="18358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1"/>
                </a:solidFill>
              </a:rPr>
              <a:t>~30</a:t>
            </a:r>
            <a:r>
              <a:rPr lang="zh-CN" altLang="en-US" sz="1200" b="1" dirty="0">
                <a:solidFill>
                  <a:schemeClr val="accent1"/>
                </a:solidFill>
              </a:rPr>
              <a:t> </a:t>
            </a:r>
            <a:r>
              <a:rPr lang="en-US" altLang="zh-CN" sz="1200" b="1" dirty="0">
                <a:solidFill>
                  <a:schemeClr val="accent1"/>
                </a:solidFill>
              </a:rPr>
              <a:t>cycles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FF5F0DB-DC19-8A4D-8952-B410982C938A}"/>
              </a:ext>
            </a:extLst>
          </p:cNvPr>
          <p:cNvSpPr/>
          <p:nvPr/>
        </p:nvSpPr>
        <p:spPr>
          <a:xfrm>
            <a:off x="3638928" y="3996461"/>
            <a:ext cx="1835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1"/>
                </a:solidFill>
              </a:rPr>
              <a:t>~4500</a:t>
            </a:r>
            <a:br>
              <a:rPr lang="en-US" altLang="zh-CN" sz="1200" b="1" dirty="0">
                <a:solidFill>
                  <a:schemeClr val="accent1"/>
                </a:solidFill>
              </a:rPr>
            </a:br>
            <a:r>
              <a:rPr lang="zh-CN" altLang="en-US" sz="1200" b="1" dirty="0">
                <a:solidFill>
                  <a:schemeClr val="accent1"/>
                </a:solidFill>
              </a:rPr>
              <a:t> </a:t>
            </a:r>
            <a:r>
              <a:rPr lang="en-US" altLang="zh-CN" sz="1200" b="1" dirty="0">
                <a:solidFill>
                  <a:schemeClr val="accent1"/>
                </a:solidFill>
              </a:rPr>
              <a:t>cycles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831D00B-1F52-7447-8CCB-6F92D08C6D97}"/>
              </a:ext>
            </a:extLst>
          </p:cNvPr>
          <p:cNvSpPr/>
          <p:nvPr/>
        </p:nvSpPr>
        <p:spPr>
          <a:xfrm>
            <a:off x="4250804" y="4649521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kumimoji="1" lang="zh-CN" altLang="en-US" sz="1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微内核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F99A5C-0331-FA42-AFB8-F529C7FAB772}"/>
              </a:ext>
            </a:extLst>
          </p:cNvPr>
          <p:cNvSpPr/>
          <p:nvPr/>
        </p:nvSpPr>
        <p:spPr>
          <a:xfrm>
            <a:off x="1474621" y="464614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kumimoji="1" lang="zh-CN" altLang="en-US" sz="1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宏内核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44C2E39-A74D-E749-9502-C4C7BD05B8B1}"/>
              </a:ext>
            </a:extLst>
          </p:cNvPr>
          <p:cNvGrpSpPr/>
          <p:nvPr/>
        </p:nvGrpSpPr>
        <p:grpSpPr>
          <a:xfrm>
            <a:off x="5985763" y="3737004"/>
            <a:ext cx="2746475" cy="1361086"/>
            <a:chOff x="3203848" y="4081636"/>
            <a:chExt cx="2746475" cy="1361086"/>
          </a:xfrm>
        </p:grpSpPr>
        <p:graphicFrame>
          <p:nvGraphicFramePr>
            <p:cNvPr id="21" name="图表 20">
              <a:extLst>
                <a:ext uri="{FF2B5EF4-FFF2-40B4-BE49-F238E27FC236}">
                  <a16:creationId xmlns:a16="http://schemas.microsoft.com/office/drawing/2014/main" id="{FB0B400E-6AEF-8C48-BA20-1887BC64EC2D}"/>
                </a:ext>
              </a:extLst>
            </p:cNvPr>
            <p:cNvGraphicFramePr/>
            <p:nvPr/>
          </p:nvGraphicFramePr>
          <p:xfrm>
            <a:off x="3203848" y="4081636"/>
            <a:ext cx="2447707" cy="13610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7BD29CB-0DDB-714F-B2AD-9D09BB246214}"/>
                </a:ext>
              </a:extLst>
            </p:cNvPr>
            <p:cNvSpPr/>
            <p:nvPr/>
          </p:nvSpPr>
          <p:spPr>
            <a:xfrm>
              <a:off x="4466581" y="4444971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kumimoji="1" lang="en-US" altLang="zh-CN" sz="1100" b="1" dirty="0">
                  <a:solidFill>
                    <a:schemeClr val="bg1"/>
                  </a:solidFill>
                </a:rPr>
                <a:t>30%</a:t>
              </a:r>
              <a:endParaRPr kumimoji="1" lang="zh-CN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501ABB3-3BED-BC4A-A3EF-B1EC79F2FB20}"/>
                </a:ext>
              </a:extLst>
            </p:cNvPr>
            <p:cNvSpPr/>
            <p:nvPr/>
          </p:nvSpPr>
          <p:spPr>
            <a:xfrm>
              <a:off x="4919272" y="4137194"/>
              <a:ext cx="1031051" cy="6247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kumimoji="1" lang="en-US" altLang="zh-CN" sz="1400" b="1" dirty="0" err="1">
                  <a:solidFill>
                    <a:schemeClr val="accent1"/>
                  </a:solidFill>
                </a:rPr>
                <a:t>Sqlite</a:t>
              </a:r>
              <a:r>
                <a:rPr kumimoji="1" lang="zh-CN" altLang="en-US" sz="1400" b="1" dirty="0">
                  <a:solidFill>
                    <a:schemeClr val="accent1"/>
                  </a:solidFill>
                </a:rPr>
                <a:t>中的</a:t>
              </a:r>
              <a:br>
                <a:rPr kumimoji="1" lang="en-US" altLang="zh-CN" sz="1400" b="1" dirty="0">
                  <a:solidFill>
                    <a:schemeClr val="accent1"/>
                  </a:solidFill>
                </a:rPr>
              </a:br>
              <a:r>
                <a:rPr kumimoji="1" lang="zh-CN" altLang="en-US" sz="1400" b="1" dirty="0">
                  <a:solidFill>
                    <a:schemeClr val="accent1"/>
                  </a:solidFill>
                </a:rPr>
                <a:t>通信开销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7083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67867-42DF-814E-8EF3-236409440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seL4</a:t>
            </a:r>
            <a:r>
              <a:rPr kumimoji="1" lang="zh-CN" altLang="en-US" dirty="0"/>
              <a:t>：被形式化证明的微内核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506BD7-03C9-F147-A7AB-3187D4FA0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E565D2-8E6C-D64E-9A00-5A24D7C8F3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0625" y="1617124"/>
            <a:ext cx="5203863" cy="30763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22F2B94-FE94-1047-B96E-C3AFAEDC7D1C}"/>
              </a:ext>
            </a:extLst>
          </p:cNvPr>
          <p:cNvSpPr/>
          <p:nvPr/>
        </p:nvSpPr>
        <p:spPr>
          <a:xfrm>
            <a:off x="3951827" y="529696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Comprehensive Formal Verification of an OS Microkernel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2004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821BFFD-D59F-1248-8C9C-260EAEC83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对</a:t>
            </a:r>
            <a:r>
              <a:rPr kumimoji="1" lang="en-US" altLang="zh-CN" sz="2400" dirty="0"/>
              <a:t>C</a:t>
            </a:r>
            <a:r>
              <a:rPr kumimoji="1" lang="zh-CN" altLang="en-US" sz="2400" dirty="0"/>
              <a:t>的限制，以方便验证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栈变量不得取引用</a:t>
            </a:r>
            <a:br>
              <a:rPr kumimoji="1" lang="en-US" altLang="zh-CN" sz="2000" dirty="0"/>
            </a:br>
            <a:r>
              <a:rPr kumimoji="1" lang="zh-CN" altLang="en-US" sz="2000" dirty="0"/>
              <a:t>必要时用全局变量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不使用函数指针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不适用</a:t>
            </a:r>
            <a:r>
              <a:rPr kumimoji="1" lang="en-US" altLang="zh-CN" sz="2000" dirty="0"/>
              <a:t>union</a:t>
            </a:r>
          </a:p>
          <a:p>
            <a:r>
              <a:rPr kumimoji="1" lang="zh-CN" altLang="en-US" sz="2200" dirty="0"/>
              <a:t>用</a:t>
            </a:r>
            <a:r>
              <a:rPr kumimoji="1" lang="en-US" altLang="zh-CN" sz="2200" dirty="0"/>
              <a:t>Haskell</a:t>
            </a:r>
            <a:r>
              <a:rPr kumimoji="1" lang="zh-CN" altLang="en-US" sz="2200" dirty="0"/>
              <a:t>构造原型</a:t>
            </a:r>
            <a:endParaRPr kumimoji="1" lang="en-US" altLang="zh-CN" sz="2200" dirty="0"/>
          </a:p>
          <a:p>
            <a:pPr lvl="1"/>
            <a:r>
              <a:rPr kumimoji="1" lang="zh-CN" altLang="en-US" sz="2000" dirty="0"/>
              <a:t>用于验证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再手动转换为</a:t>
            </a:r>
            <a:r>
              <a:rPr kumimoji="1" lang="en-US" altLang="zh-CN" sz="2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939907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22812-95FB-F749-A3E1-733E28F9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回顾：操作系统关于异常处理的任务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2459F5-142E-154D-ABC3-4CF34C3AE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435280" cy="40442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000" dirty="0"/>
              <a:t>一、实现对异常向量表的设置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该设置是系统初始化的重要工作之一：在开启中断和启动第一个应用之前</a:t>
            </a:r>
            <a:endParaRPr kumimoji="1" lang="en-US" altLang="zh-CN" sz="1800" dirty="0"/>
          </a:p>
          <a:p>
            <a:pPr lvl="1"/>
            <a:r>
              <a:rPr kumimoji="1" lang="en-US" altLang="zh-CN" sz="1800" b="1" dirty="0" err="1">
                <a:solidFill>
                  <a:srgbClr val="C00000"/>
                </a:solidFill>
                <a:highlight>
                  <a:srgbClr val="FFFF00"/>
                </a:highlight>
              </a:rPr>
              <a:t>msr</a:t>
            </a:r>
            <a:r>
              <a:rPr kumimoji="1" lang="zh-CN" altLang="en-US" sz="1800" b="1" dirty="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sz="1800" b="1" dirty="0">
                <a:solidFill>
                  <a:srgbClr val="C00000"/>
                </a:solidFill>
                <a:highlight>
                  <a:srgbClr val="FFFF00"/>
                </a:highlight>
              </a:rPr>
              <a:t>vbar_el1</a:t>
            </a:r>
            <a:r>
              <a:rPr kumimoji="1" lang="en-US" altLang="zh-CN" sz="1800" dirty="0">
                <a:highlight>
                  <a:srgbClr val="FFFF00"/>
                </a:highlight>
              </a:rPr>
              <a:t>,</a:t>
            </a:r>
            <a:r>
              <a:rPr kumimoji="1" lang="zh-CN" altLang="en-US" sz="1800" dirty="0">
                <a:highlight>
                  <a:srgbClr val="FFFF00"/>
                </a:highlight>
              </a:rPr>
              <a:t> </a:t>
            </a:r>
            <a:r>
              <a:rPr kumimoji="1" lang="en-US" altLang="zh-CN" sz="1800" dirty="0">
                <a:highlight>
                  <a:srgbClr val="FFFF00"/>
                </a:highlight>
              </a:rPr>
              <a:t>x0</a:t>
            </a:r>
            <a:r>
              <a:rPr kumimoji="1" lang="zh-CN" altLang="en-US" sz="1800" dirty="0"/>
              <a:t> （是内核态才能使用的指令，内核才能访问的寄存器）</a:t>
            </a:r>
            <a:endParaRPr kumimoji="1" lang="en-US" altLang="zh-CN" sz="1800" dirty="0"/>
          </a:p>
          <a:p>
            <a:pPr marL="0" indent="0">
              <a:buNone/>
            </a:pPr>
            <a:r>
              <a:rPr kumimoji="1" lang="zh-CN" altLang="en-US" sz="2000" dirty="0"/>
              <a:t>二、实现对不同异常（中断）的处理函数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处理应用程序出错的情况：如访问空指针</a:t>
            </a:r>
            <a:endParaRPr kumimoji="1" lang="en-US" altLang="zh-CN" sz="1800" dirty="0"/>
          </a:p>
          <a:p>
            <a:pPr lvl="2"/>
            <a:r>
              <a:rPr kumimoji="1" lang="en-US" altLang="zh-CN" sz="1600" dirty="0"/>
              <a:t>Q</a:t>
            </a:r>
            <a:r>
              <a:rPr kumimoji="1" lang="zh-CN" altLang="en-US" sz="1600" dirty="0"/>
              <a:t>：内核如果自己运行出错怎么办？</a:t>
            </a:r>
            <a:endParaRPr kumimoji="1" lang="en-US" altLang="zh-CN" sz="1600" dirty="0"/>
          </a:p>
          <a:p>
            <a:pPr lvl="1"/>
            <a:r>
              <a:rPr kumimoji="1" lang="zh-CN" altLang="en-US" sz="1800" dirty="0"/>
              <a:t>一类特殊的同步异常：系统调用，由应用主动触发</a:t>
            </a:r>
            <a:endParaRPr kumimoji="1" lang="en-US" altLang="zh-CN" sz="1800" dirty="0"/>
          </a:p>
          <a:p>
            <a:pPr lvl="2"/>
            <a:r>
              <a:rPr kumimoji="1" lang="en-US" altLang="zh-CN" sz="1600" dirty="0"/>
              <a:t>Q</a:t>
            </a:r>
            <a:r>
              <a:rPr kumimoji="1" lang="zh-CN" altLang="en-US" sz="1600" dirty="0"/>
              <a:t>：内核如何识别出是系统调用（而不是其他异常）？</a:t>
            </a:r>
            <a:endParaRPr kumimoji="1" lang="en-US" altLang="zh-CN" sz="1600" dirty="0"/>
          </a:p>
          <a:p>
            <a:pPr lvl="2"/>
            <a:r>
              <a:rPr kumimoji="1" lang="en-US" altLang="zh-CN" sz="1400" b="1" dirty="0" err="1">
                <a:solidFill>
                  <a:srgbClr val="C00000"/>
                </a:solidFill>
              </a:rPr>
              <a:t>mrs</a:t>
            </a:r>
            <a:r>
              <a:rPr kumimoji="1" lang="zh-CN" altLang="en-US" sz="14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1400" b="1" dirty="0">
                <a:solidFill>
                  <a:srgbClr val="C00000"/>
                </a:solidFill>
              </a:rPr>
              <a:t>x1, esr_el1</a:t>
            </a:r>
            <a:r>
              <a:rPr kumimoji="1" lang="zh-CN" altLang="en-US" sz="1400" b="1" dirty="0">
                <a:solidFill>
                  <a:srgbClr val="C00000"/>
                </a:solidFill>
              </a:rPr>
              <a:t>，内核通过 </a:t>
            </a:r>
            <a:r>
              <a:rPr kumimoji="1" lang="en-US" altLang="zh-CN" sz="1400" b="1" dirty="0">
                <a:solidFill>
                  <a:srgbClr val="C00000"/>
                </a:solidFill>
              </a:rPr>
              <a:t>ESR_EL1</a:t>
            </a:r>
            <a:r>
              <a:rPr kumimoji="1" lang="zh-CN" altLang="en-US" sz="1400" b="1" dirty="0">
                <a:solidFill>
                  <a:srgbClr val="C00000"/>
                </a:solidFill>
              </a:rPr>
              <a:t> 寄存器读取陷入内核的原因</a:t>
            </a:r>
            <a:endParaRPr kumimoji="1" lang="en-US" altLang="zh-CN" sz="1600" dirty="0"/>
          </a:p>
          <a:p>
            <a:pPr lvl="1"/>
            <a:r>
              <a:rPr kumimoji="1" lang="zh-CN" altLang="en-US" sz="1800" dirty="0"/>
              <a:t>处理来自外部设备的中断：如收取网络包、获取键盘输入等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CAA86B-F3A4-F745-A4FC-A9FA7A65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2664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73970-C605-904F-B20B-CCA66968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Google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Fuchsia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CC603-B2A4-F146-B0C7-E32C3D303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Google</a:t>
            </a:r>
            <a:r>
              <a:rPr kumimoji="1" lang="zh-CN" altLang="en-US" sz="2400" dirty="0"/>
              <a:t>开发的全新</a:t>
            </a:r>
            <a:r>
              <a:rPr kumimoji="1" lang="en-US" altLang="zh-CN" sz="2400" dirty="0"/>
              <a:t>OS</a:t>
            </a:r>
          </a:p>
          <a:p>
            <a:pPr lvl="1"/>
            <a:r>
              <a:rPr kumimoji="1" lang="zh-CN" altLang="en-US" sz="2000" dirty="0"/>
              <a:t>试图覆盖多个领域，</a:t>
            </a:r>
            <a:br>
              <a:rPr kumimoji="1" lang="en-US" altLang="zh-CN" sz="2000" dirty="0"/>
            </a:br>
            <a:r>
              <a:rPr kumimoji="1" lang="zh-CN" altLang="en-US" sz="2000" dirty="0"/>
              <a:t>用途尚未完全宣布</a:t>
            </a:r>
            <a:endParaRPr kumimoji="1" lang="en-US" altLang="zh-CN" sz="2000" dirty="0"/>
          </a:p>
          <a:p>
            <a:r>
              <a:rPr kumimoji="1" lang="zh-CN" altLang="en-US" sz="2400" dirty="0"/>
              <a:t>使用</a:t>
            </a:r>
            <a:r>
              <a:rPr kumimoji="1" lang="en-US" altLang="zh-CN" sz="2400" dirty="0"/>
              <a:t>Zircon</a:t>
            </a:r>
            <a:r>
              <a:rPr kumimoji="1" lang="zh-CN" altLang="en-US" sz="2400" dirty="0"/>
              <a:t>微内核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仅提供</a:t>
            </a:r>
            <a:r>
              <a:rPr kumimoji="1" lang="en-US" altLang="zh-CN" sz="2000" dirty="0"/>
              <a:t>IPC</a:t>
            </a:r>
            <a:r>
              <a:rPr kumimoji="1" lang="zh-CN" altLang="en-US" sz="2000" dirty="0"/>
              <a:t>、进程管理、</a:t>
            </a:r>
            <a:br>
              <a:rPr kumimoji="1" lang="en-US" altLang="zh-CN" sz="2000" dirty="0"/>
            </a:br>
            <a:r>
              <a:rPr kumimoji="1" lang="zh-CN" altLang="en-US" sz="2000" dirty="0"/>
              <a:t>地址空间管理等功能</a:t>
            </a:r>
            <a:endParaRPr kumimoji="1"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3869EF-3F4B-5141-8A34-29581190D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2050" name="Picture 2" descr="Google Fuchsia OS - Everything We Know So Far | VT Netzwelt">
            <a:extLst>
              <a:ext uri="{FF2B5EF4-FFF2-40B4-BE49-F238E27FC236}">
                <a16:creationId xmlns:a16="http://schemas.microsoft.com/office/drawing/2014/main" id="{2AE1FD0B-D7EB-344E-92AC-F18B00E24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1413" b="12895"/>
          <a:stretch/>
        </p:blipFill>
        <p:spPr bwMode="auto">
          <a:xfrm>
            <a:off x="4256348" y="1444864"/>
            <a:ext cx="4593704" cy="248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94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43E49A-9369-B348-A3D5-58CDC690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MINIX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396D4A-D258-9A43-A689-7C65E968E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教学用的微内核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阿姆斯特丹自由大学，</a:t>
            </a:r>
            <a:r>
              <a:rPr kumimoji="1" lang="en-US" altLang="zh-CN" sz="2000" dirty="0"/>
              <a:t>Andrew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Tanenbaum</a:t>
            </a:r>
            <a:r>
              <a:rPr kumimoji="1" lang="zh-CN" altLang="en-US" sz="2000" dirty="0"/>
              <a:t>教授</a:t>
            </a:r>
            <a:endParaRPr kumimoji="1" lang="en-US" altLang="zh-CN" sz="2000" dirty="0"/>
          </a:p>
          <a:p>
            <a:r>
              <a:rPr kumimoji="1" lang="zh-CN" altLang="en-US" sz="2400" dirty="0"/>
              <a:t>被用于</a:t>
            </a:r>
            <a:r>
              <a:rPr kumimoji="1" lang="en-US" altLang="zh-CN" sz="2400" dirty="0"/>
              <a:t>Intel</a:t>
            </a:r>
            <a:r>
              <a:rPr kumimoji="1" lang="zh-CN" altLang="en-US" sz="2400" dirty="0"/>
              <a:t>的</a:t>
            </a:r>
            <a:r>
              <a:rPr kumimoji="1" lang="en-US" altLang="zh-CN" sz="2400" dirty="0"/>
              <a:t>ME</a:t>
            </a:r>
            <a:r>
              <a:rPr kumimoji="1" lang="zh-CN" altLang="en-US" sz="2400" dirty="0"/>
              <a:t>（管理引擎）模块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也许是世界上用的最多的操作系统</a:t>
            </a:r>
            <a:r>
              <a:rPr kumimoji="1" lang="en-US" altLang="zh-CN" sz="2000" dirty="0"/>
              <a:t>...</a:t>
            </a:r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E40803-EE7D-0945-88AA-7839F0A93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FD23F8-90F4-A44A-9CEA-999F6D6CE5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5170" y="677838"/>
            <a:ext cx="1623021" cy="1623021"/>
          </a:xfrm>
          <a:prstGeom prst="ellipse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88D5153-9A74-854B-B709-E07695C2C3FF}"/>
              </a:ext>
            </a:extLst>
          </p:cNvPr>
          <p:cNvSpPr/>
          <p:nvPr/>
        </p:nvSpPr>
        <p:spPr>
          <a:xfrm>
            <a:off x="6420041" y="2416160"/>
            <a:ext cx="2373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b="1" dirty="0"/>
              <a:t>Andrew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Tanenbaum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D0DAA0-ECAA-2340-8F5E-91CDD4702C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286" y="3491127"/>
            <a:ext cx="7281428" cy="167891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DE95891-02B1-F04C-BB6F-EAA5B472E8E7}"/>
              </a:ext>
            </a:extLst>
          </p:cNvPr>
          <p:cNvSpPr/>
          <p:nvPr/>
        </p:nvSpPr>
        <p:spPr>
          <a:xfrm>
            <a:off x="1025629" y="5305772"/>
            <a:ext cx="6606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https://www.zdnet.com/article/minix-intels-hidden-in-chip-operating-system/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859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89083-71E3-2E43-AB80-71C63023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2.5</a:t>
            </a:r>
            <a:r>
              <a:rPr kumimoji="1" lang="zh-CN" altLang="en-US" dirty="0"/>
              <a:t>、混合内核架构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225E6-0E46-3540-90CA-2EAA2CFEC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宏内核与微内核的结合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将需要性能的模块重新放回内核态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macOS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iOS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Mach</a:t>
            </a:r>
            <a:r>
              <a:rPr kumimoji="1" lang="zh-CN" altLang="en-US" sz="2000" dirty="0"/>
              <a:t>微内核 </a:t>
            </a:r>
            <a:r>
              <a:rPr kumimoji="1" lang="en-US" altLang="zh-CN" sz="2000" dirty="0"/>
              <a:t>+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BSD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4.3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+</a:t>
            </a:r>
            <a:r>
              <a:rPr kumimoji="1" lang="zh-CN" altLang="en-US" sz="2000" dirty="0"/>
              <a:t> 系统框架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Windows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NT</a:t>
            </a:r>
            <a:r>
              <a:rPr kumimoji="1" lang="zh-CN" altLang="en-US" sz="2000" dirty="0"/>
              <a:t>：微内核 </a:t>
            </a:r>
            <a:r>
              <a:rPr kumimoji="1" lang="en-US" altLang="zh-CN" sz="2000" dirty="0"/>
              <a:t>+</a:t>
            </a:r>
            <a:r>
              <a:rPr kumimoji="1" lang="zh-CN" altLang="en-US" sz="2000" dirty="0"/>
              <a:t> 内核态的系统服务 </a:t>
            </a:r>
            <a:r>
              <a:rPr kumimoji="1" lang="en-US" altLang="zh-CN" sz="2000" dirty="0"/>
              <a:t>+</a:t>
            </a:r>
            <a:r>
              <a:rPr kumimoji="1" lang="zh-CN" altLang="en-US" sz="2000" dirty="0"/>
              <a:t> 系统框架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1F969-4A93-6941-9232-DF84B6A9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5" name="Picture 2" descr="http://upload.wikimedia.org/wikipedia/commons/thumb/d/d0/OS-structure2.svg/2000px-OS-structure2.svg.png">
            <a:extLst>
              <a:ext uri="{FF2B5EF4-FFF2-40B4-BE49-F238E27FC236}">
                <a16:creationId xmlns:a16="http://schemas.microsoft.com/office/drawing/2014/main" id="{CB44F062-881B-2743-8DCB-D1F99218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15616" y="3345649"/>
            <a:ext cx="6912768" cy="20716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92BC0D4-7A73-BC46-9540-16EEE35C3076}"/>
              </a:ext>
            </a:extLst>
          </p:cNvPr>
          <p:cNvSpPr/>
          <p:nvPr/>
        </p:nvSpPr>
        <p:spPr>
          <a:xfrm>
            <a:off x="2286000" y="542754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" altLang="zh-CN" sz="1100" dirty="0">
                <a:solidFill>
                  <a:schemeClr val="bg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https://zh.wikipedia.org/wiki</a:t>
            </a:r>
            <a:r>
              <a:rPr lang="en-US" altLang="zh-CN" sz="1100" dirty="0">
                <a:solidFill>
                  <a:schemeClr val="bg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zh-CN" altLang="en-US" sz="1100" dirty="0">
                <a:solidFill>
                  <a:schemeClr val="bg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微内核</a:t>
            </a:r>
            <a:endParaRPr lang="zh-CN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429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4E8D18-5C42-A04D-A9C3-00D272E06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Windows</a:t>
            </a:r>
            <a:r>
              <a:rPr kumimoji="1" lang="zh-CN" altLang="en-US" dirty="0"/>
              <a:t> </a:t>
            </a:r>
            <a:r>
              <a:rPr kumimoji="1" lang="en-US" altLang="zh-CN" dirty="0"/>
              <a:t>NT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34ACE3-DFF1-F749-A5D0-3919353E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B4DEB8-441C-8644-B587-8C9DDB1169F8}"/>
              </a:ext>
            </a:extLst>
          </p:cNvPr>
          <p:cNvSpPr/>
          <p:nvPr/>
        </p:nvSpPr>
        <p:spPr>
          <a:xfrm>
            <a:off x="179512" y="5318292"/>
            <a:ext cx="7902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tx2"/>
                </a:solidFill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</a:rPr>
              <a:t>en.wikipedia.org</a:t>
            </a:r>
            <a:r>
              <a:rPr lang="en-US" altLang="zh-CN" sz="1100" dirty="0">
                <a:solidFill>
                  <a:schemeClr val="tx2"/>
                </a:solidFill>
              </a:rPr>
              <a:t>/wiki/</a:t>
            </a:r>
            <a:r>
              <a:rPr lang="en-US" altLang="zh-CN" sz="1100" dirty="0" err="1">
                <a:solidFill>
                  <a:schemeClr val="tx2"/>
                </a:solidFill>
              </a:rPr>
              <a:t>Architecture_of_Windows_NT</a:t>
            </a:r>
            <a:endParaRPr lang="zh-CN" altLang="en-US" sz="1100" dirty="0">
              <a:solidFill>
                <a:schemeClr val="tx2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A903F9-FA08-9940-AFD2-2AD7B06939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992" y="-10589"/>
            <a:ext cx="4456864" cy="5715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B537EF6-06AA-E847-9CA7-03867F746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2000" dirty="0"/>
              <a:t>Integral</a:t>
            </a:r>
            <a:r>
              <a:rPr kumimoji="1" lang="zh-CN" altLang="en-US" sz="2000" dirty="0"/>
              <a:t>子系统（用户态）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负责处理</a:t>
            </a:r>
            <a:r>
              <a:rPr kumimoji="1" lang="en-US" altLang="zh-CN" sz="1800" dirty="0"/>
              <a:t>I/O</a:t>
            </a:r>
            <a:r>
              <a:rPr kumimoji="1" lang="zh-CN" altLang="en-US" sz="1800" dirty="0"/>
              <a:t>、对象</a:t>
            </a:r>
            <a:br>
              <a:rPr kumimoji="1" lang="en-US" altLang="zh-CN" sz="1800" dirty="0"/>
            </a:br>
            <a:r>
              <a:rPr kumimoji="1" lang="zh-CN" altLang="en-US" sz="1800" dirty="0"/>
              <a:t>管理、安全、进程等</a:t>
            </a:r>
            <a:endParaRPr kumimoji="1" lang="en-US" altLang="zh-CN" sz="1800" dirty="0"/>
          </a:p>
          <a:p>
            <a:r>
              <a:rPr kumimoji="1" lang="zh-CN" altLang="en-US" sz="2000" dirty="0"/>
              <a:t>环境子系统（用户态）</a:t>
            </a:r>
            <a:endParaRPr kumimoji="1" lang="en-US" altLang="zh-CN" sz="2000" dirty="0"/>
          </a:p>
          <a:p>
            <a:pPr lvl="1"/>
            <a:r>
              <a:rPr kumimoji="1" lang="en-US" altLang="zh-CN" sz="1800" dirty="0"/>
              <a:t>POSIX</a:t>
            </a:r>
          </a:p>
          <a:p>
            <a:r>
              <a:rPr kumimoji="1" lang="en-US" altLang="zh-CN" sz="2000" dirty="0"/>
              <a:t>Executive</a:t>
            </a:r>
            <a:r>
              <a:rPr kumimoji="1" lang="zh-CN" altLang="en-US" sz="2000" dirty="0"/>
              <a:t>（内核态）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为用户态子系统提供服务</a:t>
            </a:r>
            <a:endParaRPr kumimoji="1" lang="en-US" altLang="zh-CN" sz="1800" dirty="0"/>
          </a:p>
          <a:p>
            <a:r>
              <a:rPr kumimoji="1" lang="en-US" altLang="zh-CN" sz="2000" dirty="0"/>
              <a:t>Microkernel</a:t>
            </a:r>
          </a:p>
          <a:p>
            <a:pPr lvl="1"/>
            <a:r>
              <a:rPr kumimoji="1" lang="zh-CN" altLang="en-US" sz="1800" dirty="0"/>
              <a:t>提供进程间同步等功能</a:t>
            </a:r>
            <a:endParaRPr kumimoji="1" lang="en-US" altLang="zh-CN" sz="1800" dirty="0"/>
          </a:p>
          <a:p>
            <a:pPr lvl="1"/>
            <a:endParaRPr kumimoji="1" lang="en-US" altLang="zh-CN" sz="1800" dirty="0"/>
          </a:p>
          <a:p>
            <a:pPr lvl="1"/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28080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8329B-127C-934F-8732-865E88FB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macOS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44D3AF-AADF-B14C-B6CC-1E2D2AA25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/>
              <a:t>XNU</a:t>
            </a:r>
            <a:r>
              <a:rPr kumimoji="1" lang="zh-CN" altLang="en-US" sz="2000" dirty="0"/>
              <a:t>内核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基于</a:t>
            </a:r>
            <a:r>
              <a:rPr kumimoji="1" lang="en-US" altLang="zh-CN" sz="1800" dirty="0"/>
              <a:t>Mach-2.5</a:t>
            </a:r>
            <a:r>
              <a:rPr kumimoji="1" lang="zh-CN" altLang="en-US" sz="1800" dirty="0"/>
              <a:t>打造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BSD</a:t>
            </a:r>
            <a:r>
              <a:rPr kumimoji="1" lang="zh-CN" altLang="en-US" sz="1800" dirty="0"/>
              <a:t>代码提供文件系统、</a:t>
            </a:r>
            <a:br>
              <a:rPr kumimoji="1" lang="en-US" altLang="zh-CN" sz="1800" dirty="0"/>
            </a:br>
            <a:r>
              <a:rPr kumimoji="1" lang="zh-CN" altLang="en-US" sz="1800" dirty="0"/>
              <a:t>网络、</a:t>
            </a:r>
            <a:r>
              <a:rPr kumimoji="1" lang="en-US" altLang="zh-CN" sz="1800" dirty="0"/>
              <a:t>POSIX</a:t>
            </a:r>
            <a:r>
              <a:rPr kumimoji="1" lang="zh-CN" altLang="en-US" sz="1800" dirty="0"/>
              <a:t>接口等</a:t>
            </a:r>
            <a:endParaRPr kumimoji="1" lang="en-US" altLang="zh-CN" sz="1800" dirty="0"/>
          </a:p>
          <a:p>
            <a:r>
              <a:rPr kumimoji="1" lang="en-US" altLang="zh-CN" sz="2000" dirty="0"/>
              <a:t>macOS</a:t>
            </a:r>
            <a:r>
              <a:rPr kumimoji="1" lang="zh-CN" altLang="en-US" sz="2000" dirty="0"/>
              <a:t>与</a:t>
            </a:r>
            <a:r>
              <a:rPr kumimoji="1" lang="en-US" altLang="zh-CN" sz="2000" dirty="0"/>
              <a:t>iOS</a:t>
            </a:r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B18DE7-FDC9-3B4A-A9F8-E5F02F1F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21A19E-0129-994D-AE45-CF625DFC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657143"/>
            <a:ext cx="5080000" cy="4787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7D97257-6235-7C4F-9A3A-B54D1E19D2C4}"/>
              </a:ext>
            </a:extLst>
          </p:cNvPr>
          <p:cNvSpPr/>
          <p:nvPr/>
        </p:nvSpPr>
        <p:spPr>
          <a:xfrm>
            <a:off x="179512" y="5318292"/>
            <a:ext cx="7902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tx2"/>
                </a:solidFill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</a:rPr>
              <a:t>en.wikipedia.org</a:t>
            </a:r>
            <a:r>
              <a:rPr lang="en-US" altLang="zh-CN" sz="1100" dirty="0">
                <a:solidFill>
                  <a:schemeClr val="tx2"/>
                </a:solidFill>
              </a:rPr>
              <a:t>/wiki/</a:t>
            </a:r>
            <a:r>
              <a:rPr lang="en-US" altLang="zh-CN" sz="1100" dirty="0" err="1">
                <a:solidFill>
                  <a:schemeClr val="tx2"/>
                </a:solidFill>
              </a:rPr>
              <a:t>Architecture_of_macOS</a:t>
            </a:r>
            <a:endParaRPr lang="zh-CN" altLang="en-U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0150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40134-FF72-CB48-91EB-8FFE41D0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、外核架构（</a:t>
            </a:r>
            <a:r>
              <a:rPr kumimoji="1" lang="en-US" altLang="zh-CN" dirty="0"/>
              <a:t>Exokernel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016709-C4D6-5346-91BB-DB8C7C4F3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/>
              <a:t>Exokernel</a:t>
            </a:r>
            <a:r>
              <a:rPr kumimoji="1" lang="zh-CN" altLang="en-US" sz="2000" dirty="0"/>
              <a:t> 不提供硬件抽象</a:t>
            </a:r>
            <a:endParaRPr kumimoji="1" lang="en-US" altLang="zh-CN" sz="2000" dirty="0"/>
          </a:p>
          <a:p>
            <a:pPr lvl="1"/>
            <a:r>
              <a:rPr kumimoji="1" lang="en-US" altLang="zh-CN" sz="1800" dirty="0"/>
              <a:t>"</a:t>
            </a:r>
            <a:r>
              <a:rPr kumimoji="1" lang="zh-CN" altLang="en-US" sz="1800" dirty="0"/>
              <a:t>只要内核提供抽象，就不能实现性能最大化</a:t>
            </a:r>
            <a:r>
              <a:rPr kumimoji="1" lang="en-US" altLang="zh-CN" sz="1800" dirty="0"/>
              <a:t>"</a:t>
            </a:r>
          </a:p>
          <a:p>
            <a:pPr lvl="1"/>
            <a:r>
              <a:rPr kumimoji="1" lang="zh-CN" altLang="en-US" sz="1800" dirty="0"/>
              <a:t>只有应用才知道最适合的抽象（</a:t>
            </a:r>
            <a:r>
              <a:rPr kumimoji="1" lang="en-US" altLang="zh-CN" sz="1800" dirty="0"/>
              <a:t>end-to-end</a:t>
            </a:r>
            <a:r>
              <a:rPr kumimoji="1" lang="zh-CN" altLang="en-US" sz="1800" dirty="0"/>
              <a:t>原则）</a:t>
            </a:r>
            <a:endParaRPr kumimoji="1" lang="en-US" altLang="zh-CN" sz="1800" dirty="0"/>
          </a:p>
          <a:p>
            <a:r>
              <a:rPr kumimoji="1" lang="en-US" altLang="zh-CN" sz="2000" dirty="0"/>
              <a:t>Exokernel</a:t>
            </a:r>
            <a:r>
              <a:rPr kumimoji="1" lang="zh-CN" altLang="en-US" sz="2000" dirty="0"/>
              <a:t> 不管理资源，只管理应用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负责将计算资源与应用的绑定，以及资源的回收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保证多个应用之间的隔离</a:t>
            </a:r>
            <a:endParaRPr kumimoji="1" lang="en-US" altLang="zh-CN" sz="18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回顾：</a:t>
            </a:r>
            <a:r>
              <a:rPr kumimoji="1" lang="zh-CN" altLang="en-US" sz="2000" dirty="0">
                <a:solidFill>
                  <a:schemeClr val="accent1"/>
                </a:solidFill>
              </a:rPr>
              <a:t>操作系统 </a:t>
            </a:r>
            <a:r>
              <a:rPr kumimoji="1" lang="en-US" altLang="zh-CN" sz="2000" dirty="0">
                <a:solidFill>
                  <a:schemeClr val="accent1"/>
                </a:solidFill>
              </a:rPr>
              <a:t>=</a:t>
            </a:r>
            <a:r>
              <a:rPr kumimoji="1" lang="zh-CN" altLang="en-US" sz="2000" dirty="0">
                <a:solidFill>
                  <a:schemeClr val="accent1"/>
                </a:solidFill>
              </a:rPr>
              <a:t> 服务应用 </a:t>
            </a:r>
            <a:r>
              <a:rPr kumimoji="1" lang="en-US" altLang="zh-CN" sz="2000" dirty="0">
                <a:solidFill>
                  <a:schemeClr val="accent1"/>
                </a:solidFill>
              </a:rPr>
              <a:t>+</a:t>
            </a:r>
            <a:r>
              <a:rPr kumimoji="1" lang="zh-CN" altLang="en-US" sz="2000" dirty="0">
                <a:solidFill>
                  <a:schemeClr val="accent1"/>
                </a:solidFill>
              </a:rPr>
              <a:t> 管理应用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AD89FD-8A0B-AE4A-9F30-03CFCF483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55</a:t>
            </a:fld>
            <a:endParaRPr lang="zh-CN" altLang="en-US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5C844446-D38C-7948-9D7B-7EDE3F473305}"/>
              </a:ext>
            </a:extLst>
          </p:cNvPr>
          <p:cNvCxnSpPr/>
          <p:nvPr/>
        </p:nvCxnSpPr>
        <p:spPr>
          <a:xfrm flipV="1">
            <a:off x="4534694" y="4029741"/>
            <a:ext cx="360040" cy="3600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726B672B-F45B-0B43-80CC-2BD8211F75FB}"/>
              </a:ext>
            </a:extLst>
          </p:cNvPr>
          <p:cNvCxnSpPr>
            <a:cxnSpLocks/>
          </p:cNvCxnSpPr>
          <p:nvPr/>
        </p:nvCxnSpPr>
        <p:spPr>
          <a:xfrm>
            <a:off x="3635896" y="4873725"/>
            <a:ext cx="288032" cy="2314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B9BE56FC-DDD5-1245-A515-48B2DE64EBA4}"/>
              </a:ext>
            </a:extLst>
          </p:cNvPr>
          <p:cNvCxnSpPr>
            <a:cxnSpLocks/>
          </p:cNvCxnSpPr>
          <p:nvPr/>
        </p:nvCxnSpPr>
        <p:spPr>
          <a:xfrm>
            <a:off x="3923928" y="5105137"/>
            <a:ext cx="1224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28FA833B-7562-0C4A-9E91-DB271C36131F}"/>
              </a:ext>
            </a:extLst>
          </p:cNvPr>
          <p:cNvCxnSpPr>
            <a:cxnSpLocks/>
          </p:cNvCxnSpPr>
          <p:nvPr/>
        </p:nvCxnSpPr>
        <p:spPr>
          <a:xfrm>
            <a:off x="4894734" y="4029741"/>
            <a:ext cx="288034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2165B157-F0FF-7142-94B7-4597926E90B3}"/>
              </a:ext>
            </a:extLst>
          </p:cNvPr>
          <p:cNvSpPr/>
          <p:nvPr/>
        </p:nvSpPr>
        <p:spPr>
          <a:xfrm>
            <a:off x="5174386" y="3840429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</a:rPr>
              <a:t>内核态：</a:t>
            </a:r>
            <a:r>
              <a:rPr kumimoji="1" lang="en-US" altLang="zh-CN" dirty="0">
                <a:solidFill>
                  <a:schemeClr val="accent1"/>
                </a:solidFill>
              </a:rPr>
              <a:t>Exokernel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DE8A43-A716-F040-9E5A-2459FC67FC9D}"/>
              </a:ext>
            </a:extLst>
          </p:cNvPr>
          <p:cNvSpPr/>
          <p:nvPr/>
        </p:nvSpPr>
        <p:spPr>
          <a:xfrm>
            <a:off x="5148066" y="4920472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</a:rPr>
              <a:t>用户态：</a:t>
            </a:r>
            <a:r>
              <a:rPr kumimoji="1" lang="en-US" altLang="zh-CN" dirty="0" err="1">
                <a:solidFill>
                  <a:schemeClr val="accent1"/>
                </a:solidFill>
              </a:rPr>
              <a:t>libOS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042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62099-1C25-B049-A89B-DFD356FC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Exokernel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LibOS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1472E8-AFF2-4F4E-BA99-B585F55DF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库</a:t>
            </a:r>
            <a:r>
              <a:rPr kumimoji="1" lang="en-US" altLang="zh-CN" sz="2400" dirty="0"/>
              <a:t>OS</a:t>
            </a:r>
            <a:r>
              <a:rPr kumimoji="1" lang="zh-CN" altLang="en-US" sz="2400" dirty="0"/>
              <a:t>（</a:t>
            </a:r>
            <a:r>
              <a:rPr kumimoji="1" lang="en-US" altLang="zh-CN" sz="2400" dirty="0" err="1"/>
              <a:t>LibOS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策略与机制分离：将对硬件的抽象以库的形式提供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高度定制化：不同应用可使用不同的</a:t>
            </a:r>
            <a:r>
              <a:rPr kumimoji="1" lang="en-US" altLang="zh-CN" sz="2000" dirty="0" err="1"/>
              <a:t>LibOS</a:t>
            </a:r>
            <a:r>
              <a:rPr kumimoji="1" lang="zh-CN" altLang="en-US" sz="2000" dirty="0"/>
              <a:t>，或完全自定义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更高性能：</a:t>
            </a:r>
            <a:r>
              <a:rPr kumimoji="1" lang="en-US" altLang="zh-CN" sz="2000" dirty="0" err="1"/>
              <a:t>LibOS</a:t>
            </a:r>
            <a:r>
              <a:rPr kumimoji="1" lang="zh-CN" altLang="en-US" sz="2000" dirty="0"/>
              <a:t>与应用其他代码之间通过函数调用直接交互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DD5CE0-B6C1-4647-B349-4DA115BF4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57BA1E-B0E7-8548-B2EB-AEBD366AC2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4165" y="3368315"/>
            <a:ext cx="5055669" cy="212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90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0A0AB-74F9-AA4D-8A16-2D13FDC7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Unikernel</a:t>
            </a:r>
            <a:r>
              <a:rPr kumimoji="1" lang="zh-CN" altLang="en-US" dirty="0"/>
              <a:t>（单内核）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50B37E-F5F7-3041-A986-807026155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虚拟化环境下的</a:t>
            </a:r>
            <a:r>
              <a:rPr kumimoji="1" lang="en-US" altLang="zh-CN" sz="2400" dirty="0" err="1"/>
              <a:t>LibOS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每个虚拟机只使用内核态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内核态中只运行一个应用</a:t>
            </a:r>
            <a:r>
              <a:rPr kumimoji="1" lang="en-US" altLang="zh-CN" sz="2000" dirty="0"/>
              <a:t>+</a:t>
            </a:r>
            <a:r>
              <a:rPr kumimoji="1" lang="en-US" altLang="zh-CN" sz="2000" dirty="0" err="1"/>
              <a:t>LibOS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通过虚拟化层实现不同实例间的隔离</a:t>
            </a:r>
            <a:endParaRPr kumimoji="1" lang="en-US" altLang="zh-CN" sz="2000" dirty="0"/>
          </a:p>
          <a:p>
            <a:r>
              <a:rPr kumimoji="1" lang="zh-CN" altLang="en-US" sz="2400" dirty="0"/>
              <a:t>适合容器等新的应用场景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每个容器就是一个虚拟机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每个容器运行定制的</a:t>
            </a:r>
            <a:r>
              <a:rPr kumimoji="1" lang="en-US" altLang="zh-CN" sz="2000" dirty="0" err="1"/>
              <a:t>LibOS</a:t>
            </a:r>
            <a:r>
              <a:rPr kumimoji="1" lang="zh-CN" altLang="en-US" sz="2000" dirty="0"/>
              <a:t>以提高性能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DAEB02-741B-4F4D-8EB9-EABABF3C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565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849D1-E5F1-D044-B321-FD66593F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Exokernel</a:t>
            </a:r>
            <a:r>
              <a:rPr kumimoji="1" lang="zh-CN" altLang="en-US" dirty="0"/>
              <a:t>架构的优缺点分析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43E354-1DF6-F647-B399-2FEA6DB92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优点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OS</a:t>
            </a:r>
            <a:r>
              <a:rPr kumimoji="1" lang="zh-CN" altLang="en-US" sz="2000" dirty="0"/>
              <a:t>无抽象，能在理论上提供最优性能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应用对计算有更精确的实时等控制</a:t>
            </a:r>
            <a:endParaRPr kumimoji="1" lang="en-US" altLang="zh-CN" sz="2000" dirty="0"/>
          </a:p>
          <a:p>
            <a:pPr lvl="1"/>
            <a:r>
              <a:rPr kumimoji="1" lang="en-US" altLang="zh-CN" sz="2000" dirty="0" err="1"/>
              <a:t>LibOS</a:t>
            </a:r>
            <a:r>
              <a:rPr kumimoji="1" lang="zh-CN" altLang="en-US" sz="2000" dirty="0"/>
              <a:t>在用户态更易调试，调试周期更短</a:t>
            </a:r>
            <a:endParaRPr kumimoji="1" lang="en-US" altLang="zh-CN" sz="2000" dirty="0"/>
          </a:p>
          <a:p>
            <a:r>
              <a:rPr kumimoji="1" lang="zh-CN" altLang="en-US" sz="2400" dirty="0"/>
              <a:t>缺点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对计算资源的利用效率主要由应用决定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定制化过多，导致维护难度增加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F937DC-AB88-1B48-9919-CCE7578D9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3576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FDA6C6-4C26-4246-A3AC-18AA02C5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4</a:t>
            </a:r>
            <a:r>
              <a:rPr kumimoji="1" lang="zh-CN" altLang="en-US" sz="3200" dirty="0"/>
              <a:t>、多内核</a:t>
            </a:r>
            <a:r>
              <a:rPr kumimoji="1" lang="en-US" altLang="zh-CN" sz="3200" dirty="0"/>
              <a:t>/</a:t>
            </a:r>
            <a:r>
              <a:rPr kumimoji="1" lang="zh-CN" altLang="en-US" sz="3200" dirty="0"/>
              <a:t>复内核（</a:t>
            </a:r>
            <a:r>
              <a:rPr kumimoji="1" lang="en-US" altLang="zh-CN" sz="3200" dirty="0" err="1"/>
              <a:t>Multikernel</a:t>
            </a:r>
            <a:r>
              <a:rPr kumimoji="1" lang="zh-CN" altLang="en-US" sz="3200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84DE7A-7DB4-E24F-B72E-71715225F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背景：多核与异构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OS</a:t>
            </a:r>
            <a:r>
              <a:rPr kumimoji="1" lang="zh-CN" altLang="en-US" sz="2000" dirty="0"/>
              <a:t>内部维护很多共享状态</a:t>
            </a:r>
            <a:endParaRPr kumimoji="1" lang="en-US" altLang="zh-CN" sz="2000" dirty="0"/>
          </a:p>
          <a:p>
            <a:pPr lvl="2"/>
            <a:r>
              <a:rPr kumimoji="1" lang="en-US" altLang="zh-CN" sz="1800" dirty="0"/>
              <a:t>Cache</a:t>
            </a:r>
            <a:r>
              <a:rPr kumimoji="1" lang="zh-CN" altLang="en-US" sz="1800" dirty="0"/>
              <a:t>一致性的保证越来越难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可扩展性非常差，核数增多，性能不升反降</a:t>
            </a:r>
            <a:endParaRPr kumimoji="1" lang="en-US" altLang="zh-CN" sz="1800" dirty="0"/>
          </a:p>
          <a:p>
            <a:pPr lvl="1"/>
            <a:r>
              <a:rPr kumimoji="1" lang="en-US" altLang="zh-CN" sz="2000" dirty="0"/>
              <a:t>GPU</a:t>
            </a:r>
            <a:r>
              <a:rPr kumimoji="1" lang="zh-CN" altLang="en-US" sz="2000" dirty="0"/>
              <a:t>等设备越来越多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设备本身越来越智能</a:t>
            </a:r>
            <a:r>
              <a:rPr kumimoji="1" lang="en-US" altLang="zh-CN" sz="1800" dirty="0"/>
              <a:t>——</a:t>
            </a:r>
            <a:r>
              <a:rPr kumimoji="1" lang="zh-CN" altLang="en-US" sz="1800" dirty="0"/>
              <a:t>设备有自己的</a:t>
            </a:r>
            <a:r>
              <a:rPr kumimoji="1" lang="en-US" altLang="zh-CN" sz="1800" dirty="0"/>
              <a:t>CPU</a:t>
            </a:r>
          </a:p>
          <a:p>
            <a:pPr lvl="2"/>
            <a:r>
              <a:rPr kumimoji="1" lang="zh-CN" altLang="en-US" sz="1800" dirty="0"/>
              <a:t>通过</a:t>
            </a:r>
            <a:r>
              <a:rPr kumimoji="1" lang="en-US" altLang="zh-CN" sz="1800" dirty="0"/>
              <a:t>PCIe</a:t>
            </a:r>
            <a:r>
              <a:rPr kumimoji="1" lang="zh-CN" altLang="en-US" sz="1800" dirty="0"/>
              <a:t>连接，主</a:t>
            </a:r>
            <a:r>
              <a:rPr kumimoji="1" lang="en-US" altLang="zh-CN" sz="1800" dirty="0"/>
              <a:t>CPU</a:t>
            </a:r>
            <a:r>
              <a:rPr kumimoji="1" lang="zh-CN" altLang="en-US" sz="1800" dirty="0"/>
              <a:t>与设备</a:t>
            </a:r>
            <a:r>
              <a:rPr kumimoji="1" lang="en-US" altLang="zh-CN" sz="1800" dirty="0"/>
              <a:t>CPU</a:t>
            </a:r>
            <a:r>
              <a:rPr kumimoji="1" lang="zh-CN" altLang="en-US" sz="1800" dirty="0"/>
              <a:t>之间通信非常慢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通过系统总线连接，异构</a:t>
            </a:r>
            <a:r>
              <a:rPr kumimoji="1" lang="en-US" altLang="zh-CN" sz="1800" dirty="0"/>
              <a:t>SoC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System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Chip</a:t>
            </a:r>
            <a:r>
              <a:rPr kumimoji="1" lang="zh-CN" altLang="en-US" sz="1800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FA7DBE-F42D-5149-98E1-F8027591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0CEA1E-E6F1-EB48-93B4-5CD4065F6684}"/>
              </a:ext>
            </a:extLst>
          </p:cNvPr>
          <p:cNvSpPr/>
          <p:nvPr/>
        </p:nvSpPr>
        <p:spPr>
          <a:xfrm>
            <a:off x="6553200" y="841276"/>
            <a:ext cx="1800200" cy="18002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D6B82E-38B5-8246-9433-3B17C904766D}"/>
              </a:ext>
            </a:extLst>
          </p:cNvPr>
          <p:cNvSpPr/>
          <p:nvPr/>
        </p:nvSpPr>
        <p:spPr>
          <a:xfrm>
            <a:off x="6803682" y="1076494"/>
            <a:ext cx="584448" cy="58444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CPU</a:t>
            </a:r>
            <a:endParaRPr kumimoji="1" lang="zh-CN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8FB311-1BD5-3B48-A2E1-34C2BFC1F09C}"/>
              </a:ext>
            </a:extLst>
          </p:cNvPr>
          <p:cNvSpPr/>
          <p:nvPr/>
        </p:nvSpPr>
        <p:spPr>
          <a:xfrm>
            <a:off x="7524045" y="1076494"/>
            <a:ext cx="584448" cy="58444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CPU</a:t>
            </a:r>
            <a:endParaRPr kumimoji="1"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6EABF3D-506B-E047-A5CC-47866CC6A8DA}"/>
              </a:ext>
            </a:extLst>
          </p:cNvPr>
          <p:cNvSpPr/>
          <p:nvPr/>
        </p:nvSpPr>
        <p:spPr>
          <a:xfrm>
            <a:off x="6803682" y="1852767"/>
            <a:ext cx="584448" cy="58444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GPU</a:t>
            </a:r>
            <a:endParaRPr kumimoji="1"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B244A5-7E17-D449-89CE-D0F9E13DD104}"/>
              </a:ext>
            </a:extLst>
          </p:cNvPr>
          <p:cNvSpPr/>
          <p:nvPr/>
        </p:nvSpPr>
        <p:spPr>
          <a:xfrm>
            <a:off x="7524045" y="1860717"/>
            <a:ext cx="584448" cy="58444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NPU</a:t>
            </a:r>
            <a:endParaRPr kumimoji="1" lang="zh-CN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21DB1F-663C-554C-9A51-B41EE413B3C3}"/>
              </a:ext>
            </a:extLst>
          </p:cNvPr>
          <p:cNvSpPr/>
          <p:nvPr/>
        </p:nvSpPr>
        <p:spPr>
          <a:xfrm>
            <a:off x="6575107" y="452349"/>
            <a:ext cx="17782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b="1" dirty="0"/>
              <a:t>System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on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Chip</a:t>
            </a:r>
            <a:endParaRPr lang="zh-CN" altLang="en-US" sz="16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0A6A2D5-7DBA-0B42-8BEC-C24944087ACC}"/>
              </a:ext>
            </a:extLst>
          </p:cNvPr>
          <p:cNvSpPr/>
          <p:nvPr/>
        </p:nvSpPr>
        <p:spPr>
          <a:xfrm>
            <a:off x="7524045" y="3937620"/>
            <a:ext cx="584448" cy="58444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GPU</a:t>
            </a:r>
            <a:endParaRPr kumimoji="1" lang="zh-CN" altLang="en-US" sz="1400" dirty="0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867CF6D-4B14-7E44-95C6-4A9D5E1923C8}"/>
              </a:ext>
            </a:extLst>
          </p:cNvPr>
          <p:cNvCxnSpPr>
            <a:endCxn id="12" idx="0"/>
          </p:cNvCxnSpPr>
          <p:nvPr/>
        </p:nvCxnSpPr>
        <p:spPr>
          <a:xfrm>
            <a:off x="7816269" y="2636990"/>
            <a:ext cx="0" cy="130063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5A55A68-2E33-C842-9671-4FEE554CD438}"/>
              </a:ext>
            </a:extLst>
          </p:cNvPr>
          <p:cNvSpPr/>
          <p:nvPr/>
        </p:nvSpPr>
        <p:spPr>
          <a:xfrm>
            <a:off x="7797653" y="3123754"/>
            <a:ext cx="17782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b="1" dirty="0"/>
              <a:t>PCIe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10349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操作系统异常处理示意图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C33B95A-F563-8245-ABA2-939ACFA799D6}"/>
              </a:ext>
            </a:extLst>
          </p:cNvPr>
          <p:cNvSpPr/>
          <p:nvPr/>
        </p:nvSpPr>
        <p:spPr>
          <a:xfrm>
            <a:off x="6588224" y="2722776"/>
            <a:ext cx="1152128" cy="288032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342015D-14F6-3243-8FA2-D1DF6A7A42C4}"/>
              </a:ext>
            </a:extLst>
          </p:cNvPr>
          <p:cNvSpPr/>
          <p:nvPr/>
        </p:nvSpPr>
        <p:spPr>
          <a:xfrm>
            <a:off x="6588224" y="3010808"/>
            <a:ext cx="1152128" cy="288032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10A1EB2C-0D9F-634D-8A2D-8BEAF0DFC5E4}"/>
              </a:ext>
            </a:extLst>
          </p:cNvPr>
          <p:cNvSpPr/>
          <p:nvPr/>
        </p:nvSpPr>
        <p:spPr>
          <a:xfrm>
            <a:off x="6588224" y="3298840"/>
            <a:ext cx="1152128" cy="288032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403DF31-609D-FD42-8346-0552014CDC35}"/>
              </a:ext>
            </a:extLst>
          </p:cNvPr>
          <p:cNvSpPr/>
          <p:nvPr/>
        </p:nvSpPr>
        <p:spPr>
          <a:xfrm>
            <a:off x="6588224" y="3586872"/>
            <a:ext cx="1152128" cy="288032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F2B43012-ED24-C143-8479-2BE36577D76C}"/>
              </a:ext>
            </a:extLst>
          </p:cNvPr>
          <p:cNvSpPr txBox="1"/>
          <p:nvPr/>
        </p:nvSpPr>
        <p:spPr>
          <a:xfrm>
            <a:off x="7591529" y="2794784"/>
            <a:ext cx="1512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kumimoji="1" lang="en-US" altLang="zh-CN" dirty="0">
                <a:solidFill>
                  <a:srgbClr val="1F497D"/>
                </a:solidFill>
                <a:ea typeface="Microsoft YaHei Light" charset="0"/>
                <a:cs typeface="Arial" panose="020B0604020202020204" pitchFamily="34" charset="0"/>
              </a:rPr>
              <a:t>Exception</a:t>
            </a:r>
            <a:r>
              <a:rPr kumimoji="1" lang="zh-CN" altLang="en-US" dirty="0">
                <a:solidFill>
                  <a:srgbClr val="1F497D"/>
                </a:solidFill>
                <a:ea typeface="Microsoft YaHei Light" charset="0"/>
                <a:cs typeface="Arial" panose="020B0604020202020204" pitchFamily="34" charset="0"/>
              </a:rPr>
              <a:t> </a:t>
            </a:r>
          </a:p>
          <a:p>
            <a:pPr algn="ctr" defTabSz="457200">
              <a:lnSpc>
                <a:spcPct val="150000"/>
              </a:lnSpc>
            </a:pPr>
            <a:r>
              <a:rPr kumimoji="1" lang="en-US" altLang="zh-CN" dirty="0">
                <a:solidFill>
                  <a:srgbClr val="1F497D"/>
                </a:solidFill>
                <a:ea typeface="Microsoft YaHei Light" charset="0"/>
                <a:cs typeface="Arial" panose="020B0604020202020204" pitchFamily="34" charset="0"/>
              </a:rPr>
              <a:t>Table</a:t>
            </a:r>
            <a:endParaRPr kumimoji="1" lang="zh-CN" altLang="en-US" dirty="0">
              <a:solidFill>
                <a:srgbClr val="1F497D"/>
              </a:solidFill>
              <a:ea typeface="Microsoft YaHei Light" charset="0"/>
              <a:cs typeface="Arial" panose="020B0604020202020204" pitchFamily="34" charset="0"/>
            </a:endParaRPr>
          </a:p>
        </p:txBody>
      </p:sp>
      <p:cxnSp>
        <p:nvCxnSpPr>
          <p:cNvPr id="72" name="直线连接符 71">
            <a:extLst>
              <a:ext uri="{FF2B5EF4-FFF2-40B4-BE49-F238E27FC236}">
                <a16:creationId xmlns:a16="http://schemas.microsoft.com/office/drawing/2014/main" id="{155C1134-5D16-7E45-BBD8-FAEC31C125E4}"/>
              </a:ext>
            </a:extLst>
          </p:cNvPr>
          <p:cNvCxnSpPr/>
          <p:nvPr/>
        </p:nvCxnSpPr>
        <p:spPr>
          <a:xfrm>
            <a:off x="755576" y="2261111"/>
            <a:ext cx="4752528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1E2E5F30-577D-DA4B-AA62-6CD810564B32}"/>
              </a:ext>
            </a:extLst>
          </p:cNvPr>
          <p:cNvCxnSpPr/>
          <p:nvPr/>
        </p:nvCxnSpPr>
        <p:spPr>
          <a:xfrm>
            <a:off x="755576" y="4522976"/>
            <a:ext cx="4752528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20865318-FC59-CF43-ACC8-327B908C7C96}"/>
              </a:ext>
            </a:extLst>
          </p:cNvPr>
          <p:cNvSpPr txBox="1"/>
          <p:nvPr/>
        </p:nvSpPr>
        <p:spPr>
          <a:xfrm>
            <a:off x="760384" y="1613039"/>
            <a:ext cx="251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1" lang="en-US" altLang="zh-CN" sz="2400" dirty="0">
                <a:solidFill>
                  <a:srgbClr val="1F497D">
                    <a:lumMod val="75000"/>
                  </a:srgbClr>
                </a:solidFill>
                <a:ea typeface="Microsoft YaHei Light" charset="0"/>
                <a:cs typeface="Arial" panose="020B0604020202020204" pitchFamily="34" charset="0"/>
              </a:rPr>
              <a:t>Application</a:t>
            </a:r>
            <a:r>
              <a:rPr kumimoji="1" lang="zh-CN" altLang="en-US" sz="2400" dirty="0">
                <a:solidFill>
                  <a:srgbClr val="1F497D">
                    <a:lumMod val="75000"/>
                  </a:srgbClr>
                </a:solidFill>
                <a:ea typeface="Microsoft YaHei Light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1F497D">
                    <a:lumMod val="75000"/>
                  </a:srgbClr>
                </a:solidFill>
                <a:ea typeface="Microsoft YaHei Light" charset="0"/>
                <a:cs typeface="Arial" panose="020B0604020202020204" pitchFamily="34" charset="0"/>
              </a:rPr>
              <a:t>(CPU)</a:t>
            </a:r>
            <a:endParaRPr kumimoji="1" lang="zh-CN" altLang="en-US" sz="2400" dirty="0">
              <a:solidFill>
                <a:srgbClr val="1F497D">
                  <a:lumMod val="75000"/>
                </a:srgbClr>
              </a:solidFill>
              <a:ea typeface="Microsoft YaHei Light" charset="0"/>
              <a:cs typeface="Arial" panose="020B0604020202020204" pitchFamily="34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5E240A6-94CE-5F4F-8CFA-4CFD86A9653D}"/>
              </a:ext>
            </a:extLst>
          </p:cNvPr>
          <p:cNvSpPr txBox="1"/>
          <p:nvPr/>
        </p:nvSpPr>
        <p:spPr>
          <a:xfrm>
            <a:off x="755577" y="3125208"/>
            <a:ext cx="7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1" lang="en-US" altLang="zh-CN" sz="2400" dirty="0">
                <a:solidFill>
                  <a:srgbClr val="1F497D"/>
                </a:solidFill>
                <a:ea typeface="Microsoft YaHei Light" charset="0"/>
                <a:cs typeface="Arial" panose="020B0604020202020204" pitchFamily="34" charset="0"/>
              </a:rPr>
              <a:t>OS</a:t>
            </a:r>
            <a:endParaRPr kumimoji="1" lang="zh-CN" altLang="en-US" sz="2400" dirty="0">
              <a:solidFill>
                <a:srgbClr val="1F497D"/>
              </a:solidFill>
              <a:ea typeface="Microsoft YaHei Light" charset="0"/>
              <a:cs typeface="Arial" panose="020B0604020202020204" pitchFamily="34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7C70DFC-7EDF-CD42-BDCA-E9DC9A523387}"/>
              </a:ext>
            </a:extLst>
          </p:cNvPr>
          <p:cNvSpPr txBox="1"/>
          <p:nvPr/>
        </p:nvSpPr>
        <p:spPr>
          <a:xfrm>
            <a:off x="755577" y="4738999"/>
            <a:ext cx="2083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1" lang="en-US" altLang="zh-CN" sz="2400" dirty="0">
                <a:solidFill>
                  <a:srgbClr val="1F497D"/>
                </a:solidFill>
                <a:ea typeface="Microsoft YaHei Light" charset="0"/>
                <a:cs typeface="Arial" panose="020B0604020202020204" pitchFamily="34" charset="0"/>
              </a:rPr>
              <a:t>I/O</a:t>
            </a:r>
            <a:r>
              <a:rPr kumimoji="1" lang="zh-CN" altLang="en-US" sz="2400" dirty="0">
                <a:solidFill>
                  <a:srgbClr val="1F497D"/>
                </a:solidFill>
                <a:ea typeface="Microsoft YaHei Light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1F497D"/>
                </a:solidFill>
                <a:ea typeface="Microsoft YaHei Light" charset="0"/>
                <a:cs typeface="Arial" panose="020B0604020202020204" pitchFamily="34" charset="0"/>
              </a:rPr>
              <a:t>Device</a:t>
            </a:r>
            <a:endParaRPr kumimoji="1" lang="zh-CN" altLang="en-US" sz="2400" dirty="0">
              <a:solidFill>
                <a:srgbClr val="1F497D"/>
              </a:solidFill>
              <a:ea typeface="Microsoft YaHei Light" charset="0"/>
              <a:cs typeface="Arial" panose="020B0604020202020204" pitchFamily="34" charset="0"/>
            </a:endParaRPr>
          </a:p>
        </p:txBody>
      </p:sp>
      <p:cxnSp>
        <p:nvCxnSpPr>
          <p:cNvPr id="77" name="肘形连接符 76">
            <a:extLst>
              <a:ext uri="{FF2B5EF4-FFF2-40B4-BE49-F238E27FC236}">
                <a16:creationId xmlns:a16="http://schemas.microsoft.com/office/drawing/2014/main" id="{67D04F11-50C8-B44B-8827-BF7BCB74C0D9}"/>
              </a:ext>
            </a:extLst>
          </p:cNvPr>
          <p:cNvCxnSpPr>
            <a:endCxn id="67" idx="0"/>
          </p:cNvCxnSpPr>
          <p:nvPr/>
        </p:nvCxnSpPr>
        <p:spPr>
          <a:xfrm>
            <a:off x="5292080" y="1843870"/>
            <a:ext cx="1872208" cy="878906"/>
          </a:xfrm>
          <a:prstGeom prst="bentConnector2">
            <a:avLst/>
          </a:prstGeom>
          <a:noFill/>
          <a:ln w="9525" cap="flat" cmpd="sng" algn="ctr">
            <a:solidFill>
              <a:srgbClr val="C0504D"/>
            </a:solidFill>
            <a:prstDash val="solid"/>
            <a:tailEnd type="triangle" w="lg" len="lg"/>
          </a:ln>
          <a:effectLst/>
        </p:spPr>
      </p:cxnSp>
      <p:cxnSp>
        <p:nvCxnSpPr>
          <p:cNvPr id="78" name="肘形连接符 77">
            <a:extLst>
              <a:ext uri="{FF2B5EF4-FFF2-40B4-BE49-F238E27FC236}">
                <a16:creationId xmlns:a16="http://schemas.microsoft.com/office/drawing/2014/main" id="{F7158A35-3BCD-024E-BDF4-A589AB09B4C6}"/>
              </a:ext>
            </a:extLst>
          </p:cNvPr>
          <p:cNvCxnSpPr>
            <a:endCxn id="70" idx="2"/>
          </p:cNvCxnSpPr>
          <p:nvPr/>
        </p:nvCxnSpPr>
        <p:spPr>
          <a:xfrm flipV="1">
            <a:off x="5287272" y="3874904"/>
            <a:ext cx="1877016" cy="1109736"/>
          </a:xfrm>
          <a:prstGeom prst="bentConnector2">
            <a:avLst/>
          </a:prstGeom>
          <a:noFill/>
          <a:ln w="9525" cap="flat" cmpd="sng" algn="ctr">
            <a:solidFill>
              <a:srgbClr val="C0504D"/>
            </a:solidFill>
            <a:prstDash val="solid"/>
            <a:tailEnd type="triangle" w="lg" len="lg"/>
          </a:ln>
          <a:effectLst/>
        </p:spPr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94D85CCD-545F-8C43-9001-E87E800C0BC7}"/>
              </a:ext>
            </a:extLst>
          </p:cNvPr>
          <p:cNvCxnSpPr/>
          <p:nvPr/>
        </p:nvCxnSpPr>
        <p:spPr>
          <a:xfrm>
            <a:off x="3847112" y="2722776"/>
            <a:ext cx="589256" cy="0"/>
          </a:xfrm>
          <a:prstGeom prst="line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431A657C-16E1-404F-932B-62EDDCDB626E}"/>
              </a:ext>
            </a:extLst>
          </p:cNvPr>
          <p:cNvCxnSpPr/>
          <p:nvPr/>
        </p:nvCxnSpPr>
        <p:spPr>
          <a:xfrm>
            <a:off x="3847112" y="2866792"/>
            <a:ext cx="589256" cy="0"/>
          </a:xfrm>
          <a:prstGeom prst="line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F7B2CFAA-AE85-354E-BD87-8D96397ADA81}"/>
              </a:ext>
            </a:extLst>
          </p:cNvPr>
          <p:cNvCxnSpPr/>
          <p:nvPr/>
        </p:nvCxnSpPr>
        <p:spPr>
          <a:xfrm>
            <a:off x="3847112" y="3010808"/>
            <a:ext cx="589256" cy="0"/>
          </a:xfrm>
          <a:prstGeom prst="line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D6D5DAC5-AFB6-1548-B4AF-148ED1105E5E}"/>
              </a:ext>
            </a:extLst>
          </p:cNvPr>
          <p:cNvCxnSpPr/>
          <p:nvPr/>
        </p:nvCxnSpPr>
        <p:spPr>
          <a:xfrm>
            <a:off x="3847112" y="3010808"/>
            <a:ext cx="589256" cy="0"/>
          </a:xfrm>
          <a:prstGeom prst="line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0BBAAD2A-4357-244D-80BE-B0D444585437}"/>
              </a:ext>
            </a:extLst>
          </p:cNvPr>
          <p:cNvCxnSpPr/>
          <p:nvPr/>
        </p:nvCxnSpPr>
        <p:spPr>
          <a:xfrm>
            <a:off x="3847112" y="3154824"/>
            <a:ext cx="589256" cy="0"/>
          </a:xfrm>
          <a:prstGeom prst="line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10E6ED06-CB9C-F34C-AF87-3FE7AD52F4A6}"/>
              </a:ext>
            </a:extLst>
          </p:cNvPr>
          <p:cNvCxnSpPr/>
          <p:nvPr/>
        </p:nvCxnSpPr>
        <p:spPr>
          <a:xfrm>
            <a:off x="3847112" y="3298840"/>
            <a:ext cx="589256" cy="0"/>
          </a:xfrm>
          <a:prstGeom prst="line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7236E992-E794-5846-8ACF-98B52A9A241A}"/>
              </a:ext>
            </a:extLst>
          </p:cNvPr>
          <p:cNvCxnSpPr/>
          <p:nvPr/>
        </p:nvCxnSpPr>
        <p:spPr>
          <a:xfrm>
            <a:off x="3847112" y="3442856"/>
            <a:ext cx="589256" cy="0"/>
          </a:xfrm>
          <a:prstGeom prst="line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EE248AD4-A62B-0042-BCC5-BEAB9CB8B38D}"/>
              </a:ext>
            </a:extLst>
          </p:cNvPr>
          <p:cNvCxnSpPr/>
          <p:nvPr/>
        </p:nvCxnSpPr>
        <p:spPr>
          <a:xfrm>
            <a:off x="3847112" y="3586872"/>
            <a:ext cx="589256" cy="0"/>
          </a:xfrm>
          <a:prstGeom prst="line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AAAC4727-B0CB-264B-A62F-42D2B982D195}"/>
              </a:ext>
            </a:extLst>
          </p:cNvPr>
          <p:cNvCxnSpPr/>
          <p:nvPr/>
        </p:nvCxnSpPr>
        <p:spPr>
          <a:xfrm>
            <a:off x="3847112" y="3730888"/>
            <a:ext cx="589256" cy="0"/>
          </a:xfrm>
          <a:prstGeom prst="line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60204ED6-5405-1841-A11A-4348213F2182}"/>
              </a:ext>
            </a:extLst>
          </p:cNvPr>
          <p:cNvCxnSpPr/>
          <p:nvPr/>
        </p:nvCxnSpPr>
        <p:spPr>
          <a:xfrm>
            <a:off x="3847112" y="3874904"/>
            <a:ext cx="589256" cy="0"/>
          </a:xfrm>
          <a:prstGeom prst="line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5891C142-7CC4-7840-ACCC-B5567164D6ED}"/>
              </a:ext>
            </a:extLst>
          </p:cNvPr>
          <p:cNvCxnSpPr/>
          <p:nvPr/>
        </p:nvCxnSpPr>
        <p:spPr>
          <a:xfrm>
            <a:off x="3847112" y="4018920"/>
            <a:ext cx="589256" cy="0"/>
          </a:xfrm>
          <a:prstGeom prst="line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673E740A-3EB4-E647-BB6B-F7A7891E3745}"/>
              </a:ext>
            </a:extLst>
          </p:cNvPr>
          <p:cNvCxnSpPr/>
          <p:nvPr/>
        </p:nvCxnSpPr>
        <p:spPr>
          <a:xfrm>
            <a:off x="3847112" y="4162936"/>
            <a:ext cx="589256" cy="0"/>
          </a:xfrm>
          <a:prstGeom prst="line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1" name="肘形连接符 90">
            <a:extLst>
              <a:ext uri="{FF2B5EF4-FFF2-40B4-BE49-F238E27FC236}">
                <a16:creationId xmlns:a16="http://schemas.microsoft.com/office/drawing/2014/main" id="{9F3D84B9-E4B3-534D-8624-FF0350119DD4}"/>
              </a:ext>
            </a:extLst>
          </p:cNvPr>
          <p:cNvCxnSpPr>
            <a:stCxn id="68" idx="1"/>
          </p:cNvCxnSpPr>
          <p:nvPr/>
        </p:nvCxnSpPr>
        <p:spPr>
          <a:xfrm rot="10800000">
            <a:off x="4567193" y="2866792"/>
            <a:ext cx="2021033" cy="288032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C0504D"/>
            </a:solidFill>
            <a:prstDash val="solid"/>
            <a:tailEnd type="triangle" w="lg" len="lg"/>
          </a:ln>
          <a:effectLst/>
        </p:spPr>
      </p:cxnSp>
      <p:cxnSp>
        <p:nvCxnSpPr>
          <p:cNvPr id="92" name="肘形连接符 91">
            <a:extLst>
              <a:ext uri="{FF2B5EF4-FFF2-40B4-BE49-F238E27FC236}">
                <a16:creationId xmlns:a16="http://schemas.microsoft.com/office/drawing/2014/main" id="{7AF35630-642A-9441-B864-FED19DC4E207}"/>
              </a:ext>
            </a:extLst>
          </p:cNvPr>
          <p:cNvCxnSpPr>
            <a:stCxn id="69" idx="1"/>
          </p:cNvCxnSpPr>
          <p:nvPr/>
        </p:nvCxnSpPr>
        <p:spPr>
          <a:xfrm rot="10800000" flipV="1">
            <a:off x="4567192" y="3442856"/>
            <a:ext cx="2021032" cy="504055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C0504D"/>
            </a:solidFill>
            <a:prstDash val="solid"/>
            <a:tailEnd type="triangle" w="lg" len="lg"/>
          </a:ln>
          <a:effectLst/>
        </p:spPr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DCD2B448-B4D2-D443-AB94-9740A5FBF606}"/>
              </a:ext>
            </a:extLst>
          </p:cNvPr>
          <p:cNvSpPr txBox="1"/>
          <p:nvPr/>
        </p:nvSpPr>
        <p:spPr>
          <a:xfrm>
            <a:off x="2384901" y="3160339"/>
            <a:ext cx="146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1" lang="en-US" altLang="zh-CN" sz="2400" dirty="0">
                <a:solidFill>
                  <a:srgbClr val="1F497D"/>
                </a:solidFill>
                <a:ea typeface="Microsoft YaHei Light" charset="0"/>
                <a:cs typeface="Arial" panose="020B0604020202020204" pitchFamily="34" charset="0"/>
              </a:rPr>
              <a:t>Services</a:t>
            </a:r>
            <a:endParaRPr kumimoji="1" lang="zh-CN" altLang="en-US" sz="2400" dirty="0">
              <a:solidFill>
                <a:srgbClr val="1F497D"/>
              </a:solidFill>
              <a:ea typeface="Microsoft YaHei Light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0708FE6-B70A-9642-9372-3A02D47E86AF}"/>
              </a:ext>
            </a:extLst>
          </p:cNvPr>
          <p:cNvSpPr txBox="1"/>
          <p:nvPr/>
        </p:nvSpPr>
        <p:spPr>
          <a:xfrm>
            <a:off x="5073651" y="1417340"/>
            <a:ext cx="229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1" lang="en-US" altLang="zh-CN" dirty="0">
                <a:solidFill>
                  <a:srgbClr val="C0504D"/>
                </a:solidFill>
                <a:ea typeface="Microsoft YaHei Light" charset="0"/>
                <a:cs typeface="Arial" panose="020B0604020202020204" pitchFamily="34" charset="0"/>
              </a:rPr>
              <a:t>Exception/</a:t>
            </a:r>
            <a:r>
              <a:rPr kumimoji="1" lang="en-US" altLang="zh-CN" dirty="0" err="1">
                <a:solidFill>
                  <a:srgbClr val="C0504D"/>
                </a:solidFill>
                <a:ea typeface="Microsoft YaHei Light" charset="0"/>
                <a:cs typeface="Arial" panose="020B0604020202020204" pitchFamily="34" charset="0"/>
              </a:rPr>
              <a:t>syscalls</a:t>
            </a:r>
            <a:endParaRPr kumimoji="1" lang="zh-CN" altLang="en-US" dirty="0">
              <a:solidFill>
                <a:srgbClr val="C0504D"/>
              </a:solidFill>
              <a:ea typeface="Microsoft YaHei Light" charset="0"/>
              <a:cs typeface="Arial" panose="020B0604020202020204" pitchFamily="34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68EBB1D3-B72A-C946-A917-F66886F67F9D}"/>
              </a:ext>
            </a:extLst>
          </p:cNvPr>
          <p:cNvSpPr txBox="1"/>
          <p:nvPr/>
        </p:nvSpPr>
        <p:spPr>
          <a:xfrm>
            <a:off x="5287272" y="502703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1" lang="en-US" altLang="zh-CN" dirty="0">
                <a:solidFill>
                  <a:srgbClr val="C0504D"/>
                </a:solidFill>
                <a:ea typeface="Microsoft YaHei Light" charset="0"/>
                <a:cs typeface="Arial" panose="020B0604020202020204" pitchFamily="34" charset="0"/>
              </a:rPr>
              <a:t>Interrupt</a:t>
            </a:r>
            <a:endParaRPr kumimoji="1" lang="zh-CN" altLang="en-US" dirty="0">
              <a:solidFill>
                <a:srgbClr val="C0504D"/>
              </a:solidFill>
              <a:ea typeface="Microsoft YaHei Light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7BD167-8A02-E82D-98B3-63A448768D56}"/>
              </a:ext>
            </a:extLst>
          </p:cNvPr>
          <p:cNvSpPr txBox="1"/>
          <p:nvPr/>
        </p:nvSpPr>
        <p:spPr>
          <a:xfrm>
            <a:off x="6563300" y="2728291"/>
            <a:ext cx="12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64-byte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handler</a:t>
            </a:r>
            <a:endParaRPr kumimoji="1" lang="zh-CN" altLang="en-US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042680-4673-FF07-90AF-62B2D2695F3A}"/>
              </a:ext>
            </a:extLst>
          </p:cNvPr>
          <p:cNvSpPr txBox="1"/>
          <p:nvPr/>
        </p:nvSpPr>
        <p:spPr>
          <a:xfrm>
            <a:off x="6556176" y="3013565"/>
            <a:ext cx="12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64-byte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handler</a:t>
            </a:r>
            <a:endParaRPr kumimoji="1" lang="zh-CN" altLang="en-US" sz="1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D9E6B9-29F8-0F95-6CAE-38C10A934269}"/>
              </a:ext>
            </a:extLst>
          </p:cNvPr>
          <p:cNvSpPr txBox="1"/>
          <p:nvPr/>
        </p:nvSpPr>
        <p:spPr>
          <a:xfrm>
            <a:off x="6563300" y="3282061"/>
            <a:ext cx="12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64-byte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handler</a:t>
            </a:r>
            <a:endParaRPr kumimoji="1" lang="zh-CN" altLang="en-US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16C45C-86F7-9371-C42A-05C1C7CABDE6}"/>
              </a:ext>
            </a:extLst>
          </p:cNvPr>
          <p:cNvSpPr txBox="1"/>
          <p:nvPr/>
        </p:nvSpPr>
        <p:spPr>
          <a:xfrm>
            <a:off x="6556176" y="3600810"/>
            <a:ext cx="12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64-byte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handler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034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FDA6C6-4C26-4246-A3AC-18AA02C5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Multikernel</a:t>
            </a:r>
            <a:r>
              <a:rPr kumimoji="1" lang="zh-CN" altLang="en-US" dirty="0"/>
              <a:t>的设计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84DE7A-7DB4-E24F-B72E-71715225F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 err="1"/>
              <a:t>Multikernel</a:t>
            </a:r>
            <a:r>
              <a:rPr kumimoji="1" lang="zh-CN" altLang="en-US" sz="2000" dirty="0"/>
              <a:t>的思路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默认的状态是划分而不是共享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维持多份状态的</a:t>
            </a:r>
            <a:r>
              <a:rPr kumimoji="1" lang="en-US" altLang="zh-CN" sz="1800" dirty="0"/>
              <a:t>copy</a:t>
            </a:r>
            <a:r>
              <a:rPr kumimoji="1" lang="zh-CN" altLang="en-US" sz="1800" dirty="0"/>
              <a:t>而不是共享一份状态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显式的核间通信机制</a:t>
            </a:r>
            <a:endParaRPr kumimoji="1" lang="en-US" altLang="zh-CN" sz="1800" dirty="0"/>
          </a:p>
          <a:p>
            <a:r>
              <a:rPr kumimoji="1" lang="en-US" altLang="zh-CN" sz="2000" dirty="0" err="1"/>
              <a:t>Multikernel</a:t>
            </a:r>
            <a:r>
              <a:rPr kumimoji="1" lang="zh-CN" altLang="en-US" sz="2000" dirty="0"/>
              <a:t>的设计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在每个</a:t>
            </a:r>
            <a:r>
              <a:rPr kumimoji="1" lang="en-US" altLang="zh-CN" sz="1800" dirty="0"/>
              <a:t>core</a:t>
            </a:r>
            <a:r>
              <a:rPr kumimoji="1" lang="zh-CN" altLang="en-US" sz="1800" dirty="0"/>
              <a:t>上运行一个小内核</a:t>
            </a:r>
            <a:endParaRPr kumimoji="1" lang="en-US" altLang="zh-CN" sz="1800" dirty="0"/>
          </a:p>
          <a:p>
            <a:pPr lvl="2"/>
            <a:r>
              <a:rPr kumimoji="1" lang="zh-CN" altLang="en-US" sz="1400" dirty="0"/>
              <a:t>包括</a:t>
            </a:r>
            <a:r>
              <a:rPr kumimoji="1" lang="en-US" altLang="zh-CN" sz="1400" dirty="0"/>
              <a:t>CPU</a:t>
            </a:r>
            <a:r>
              <a:rPr kumimoji="1" lang="zh-CN" altLang="en-US" sz="1400" dirty="0"/>
              <a:t>、</a:t>
            </a:r>
            <a:r>
              <a:rPr kumimoji="1" lang="en-US" altLang="zh-CN" sz="1400" dirty="0"/>
              <a:t>GPU</a:t>
            </a:r>
            <a:r>
              <a:rPr kumimoji="1" lang="zh-CN" altLang="en-US" sz="1400" dirty="0"/>
              <a:t>等</a:t>
            </a:r>
            <a:endParaRPr kumimoji="1" lang="en-US" altLang="zh-CN" sz="14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整体是一个分布式系统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应用程序依然运行在</a:t>
            </a:r>
            <a:r>
              <a:rPr kumimoji="1" lang="en-US" altLang="zh-CN" sz="1800" dirty="0"/>
              <a:t>OS</a:t>
            </a:r>
            <a:r>
              <a:rPr kumimoji="1" lang="zh-CN" altLang="en-US" sz="1800" dirty="0"/>
              <a:t>之上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FA7DBE-F42D-5149-98E1-F8027591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855E50-8BD5-4D40-BD78-7CC2BF722D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890" y="2929508"/>
            <a:ext cx="4510906" cy="20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89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472D9-F17B-9A43-8B22-25DF56D5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Barrelfish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Multikernel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BA11C8-4280-C14D-A51F-FCAAB83D8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Barrelfish</a:t>
            </a:r>
            <a:r>
              <a:rPr kumimoji="1" lang="zh-CN" altLang="en-US" dirty="0"/>
              <a:t>操作系统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来自</a:t>
            </a:r>
            <a:r>
              <a:rPr kumimoji="1" lang="en-US" altLang="zh-CN" dirty="0"/>
              <a:t>ETH</a:t>
            </a:r>
            <a:r>
              <a:rPr kumimoji="1" lang="zh-CN" altLang="en-US" dirty="0"/>
              <a:t> </a:t>
            </a:r>
            <a:r>
              <a:rPr kumimoji="1" lang="en-US" altLang="zh-CN" dirty="0"/>
              <a:t>Zurich</a:t>
            </a:r>
            <a:r>
              <a:rPr kumimoji="1" lang="zh-CN" altLang="en-US" dirty="0"/>
              <a:t>和微软研究院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支持异构</a:t>
            </a:r>
            <a:r>
              <a:rPr kumimoji="1" lang="en-US" altLang="zh-CN" dirty="0"/>
              <a:t>CPU</a:t>
            </a:r>
          </a:p>
          <a:p>
            <a:pPr lvl="1"/>
            <a:r>
              <a:rPr kumimoji="1" lang="zh-CN" altLang="en-US" dirty="0"/>
              <a:t>在</a:t>
            </a:r>
            <a:r>
              <a:rPr kumimoji="1" lang="en-US" altLang="zh-CN" dirty="0"/>
              <a:t>CPU</a:t>
            </a:r>
            <a:r>
              <a:rPr kumimoji="1" lang="zh-CN" altLang="en-US" dirty="0"/>
              <a:t>核与节点之间提供通用异构消息抽象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大约</a:t>
            </a:r>
            <a:r>
              <a:rPr kumimoji="1" lang="en-US" altLang="zh-CN" dirty="0"/>
              <a:t>10,000</a:t>
            </a:r>
            <a:r>
              <a:rPr kumimoji="1" lang="zh-CN" altLang="en-US" dirty="0"/>
              <a:t>行</a:t>
            </a:r>
            <a:r>
              <a:rPr kumimoji="1" lang="en-US" altLang="zh-CN" dirty="0"/>
              <a:t>C</a:t>
            </a:r>
            <a:r>
              <a:rPr kumimoji="1" lang="zh-CN" altLang="en-US" dirty="0"/>
              <a:t>，</a:t>
            </a:r>
            <a:r>
              <a:rPr kumimoji="1" lang="en-US" altLang="zh-CN" dirty="0"/>
              <a:t>500</a:t>
            </a:r>
            <a:r>
              <a:rPr kumimoji="1" lang="zh-CN" altLang="en-US" dirty="0"/>
              <a:t>行汇编代码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DD3FDF-1758-224D-BFF4-B9C636946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2F0300-CEAF-6042-A516-DA7C46BA82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5884" y="189176"/>
            <a:ext cx="2088232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559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091DB48-24C5-0648-B283-E642DC9015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8911" y="165492"/>
            <a:ext cx="4443831" cy="548613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7363722-E605-2141-89E8-04996D7FD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err="1"/>
              <a:t>Barrelfish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Structure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89D7A0-44A7-7040-A032-43405AC20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1800" dirty="0"/>
              <a:t>内核：每个</a:t>
            </a:r>
            <a:r>
              <a:rPr kumimoji="1" lang="en-US" altLang="zh-CN" sz="1800" dirty="0"/>
              <a:t>core</a:t>
            </a:r>
            <a:r>
              <a:rPr kumimoji="1" lang="zh-CN" altLang="en-US" sz="1800" dirty="0"/>
              <a:t>对应一个</a:t>
            </a:r>
            <a:endParaRPr kumimoji="1" lang="en-US" altLang="zh-CN" sz="1800" dirty="0"/>
          </a:p>
          <a:p>
            <a:pPr lvl="1"/>
            <a:r>
              <a:rPr kumimoji="1" lang="zh-CN" altLang="en-US" sz="1600" dirty="0"/>
              <a:t>类似</a:t>
            </a:r>
            <a:r>
              <a:rPr kumimoji="1" lang="en-US" altLang="zh-CN" sz="1600" dirty="0"/>
              <a:t>"CPU</a:t>
            </a:r>
            <a:r>
              <a:rPr kumimoji="1" lang="zh-CN" altLang="en-US" sz="1600" dirty="0"/>
              <a:t>驱动</a:t>
            </a:r>
            <a:r>
              <a:rPr kumimoji="1" lang="en-US" altLang="zh-CN" sz="1600" dirty="0"/>
              <a:t>"</a:t>
            </a:r>
            <a:r>
              <a:rPr kumimoji="1" lang="zh-CN" altLang="en-US" sz="1600" dirty="0"/>
              <a:t>，适应不同</a:t>
            </a:r>
            <a:r>
              <a:rPr kumimoji="1" lang="en-US" altLang="zh-CN" sz="1600" dirty="0"/>
              <a:t>CPU</a:t>
            </a:r>
          </a:p>
          <a:p>
            <a:pPr lvl="1"/>
            <a:r>
              <a:rPr kumimoji="1" lang="zh-CN" altLang="en-US" sz="1600" dirty="0"/>
              <a:t>负责执行系统调用，处理中断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异常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事件触发，单线程，不可中断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内核调度并运行</a:t>
            </a:r>
            <a:r>
              <a:rPr kumimoji="1" lang="en-US" altLang="zh-CN" sz="1600" dirty="0"/>
              <a:t>"</a:t>
            </a:r>
            <a:r>
              <a:rPr kumimoji="1" lang="en-US" altLang="zh-CN" sz="1600" dirty="0">
                <a:solidFill>
                  <a:schemeClr val="accent1"/>
                </a:solidFill>
              </a:rPr>
              <a:t>Dispatcher</a:t>
            </a:r>
            <a:r>
              <a:rPr kumimoji="1" lang="en-US" altLang="zh-CN" sz="1600" dirty="0"/>
              <a:t>"</a:t>
            </a:r>
          </a:p>
          <a:p>
            <a:r>
              <a:rPr kumimoji="1" lang="en-US" altLang="zh-CN" sz="1800" dirty="0"/>
              <a:t>Dispatcher</a:t>
            </a:r>
          </a:p>
          <a:p>
            <a:pPr lvl="1"/>
            <a:r>
              <a:rPr kumimoji="1" lang="zh-CN" altLang="en-US" sz="1600" dirty="0"/>
              <a:t>类似线程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多个</a:t>
            </a:r>
            <a:r>
              <a:rPr kumimoji="1" lang="en-US" altLang="zh-CN" sz="1600" dirty="0">
                <a:solidFill>
                  <a:schemeClr val="accent1"/>
                </a:solidFill>
              </a:rPr>
              <a:t>Dispatcher</a:t>
            </a:r>
            <a:r>
              <a:rPr kumimoji="1" lang="zh-CN" altLang="en-US" sz="1600" dirty="0"/>
              <a:t>组成一个</a:t>
            </a:r>
            <a:r>
              <a:rPr kumimoji="1" lang="en-US" altLang="zh-CN" sz="1600" dirty="0">
                <a:solidFill>
                  <a:schemeClr val="accent1"/>
                </a:solidFill>
              </a:rPr>
              <a:t>Domain</a:t>
            </a:r>
          </a:p>
          <a:p>
            <a:r>
              <a:rPr kumimoji="1" lang="en-US" altLang="zh-CN" sz="1800" dirty="0"/>
              <a:t>Domain</a:t>
            </a:r>
          </a:p>
          <a:p>
            <a:pPr lvl="1"/>
            <a:r>
              <a:rPr kumimoji="1" lang="zh-CN" altLang="en-US" sz="1600" dirty="0"/>
              <a:t>类似进程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CFEA02-1EE0-8F4C-B3C1-CCB806D2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49BAFA-6961-0341-BBA2-2DBE8754F6B6}"/>
              </a:ext>
            </a:extLst>
          </p:cNvPr>
          <p:cNvSpPr/>
          <p:nvPr/>
        </p:nvSpPr>
        <p:spPr>
          <a:xfrm>
            <a:off x="457800" y="530870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http://www.barrelfish.org/documentation.html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48F572-1ABC-B846-B955-64487736FC4F}"/>
              </a:ext>
            </a:extLst>
          </p:cNvPr>
          <p:cNvSpPr txBox="1"/>
          <p:nvPr/>
        </p:nvSpPr>
        <p:spPr>
          <a:xfrm>
            <a:off x="6852222" y="1849388"/>
            <a:ext cx="18036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User-level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Message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Passing</a:t>
            </a:r>
            <a:endParaRPr kumimoji="1" lang="zh-CN" altLang="en-US" sz="1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ED8C59-4865-7E4E-B03E-A3888E844B63}"/>
              </a:ext>
            </a:extLst>
          </p:cNvPr>
          <p:cNvSpPr txBox="1"/>
          <p:nvPr/>
        </p:nvSpPr>
        <p:spPr>
          <a:xfrm>
            <a:off x="6852222" y="1222113"/>
            <a:ext cx="1824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/>
              <a:t>Local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Message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Passing</a:t>
            </a:r>
            <a:endParaRPr kumimoji="1" lang="zh-CN" altLang="en-US" sz="1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E3523D-3B1F-A44A-A4EE-2508F843E302}"/>
              </a:ext>
            </a:extLst>
          </p:cNvPr>
          <p:cNvSpPr txBox="1"/>
          <p:nvPr/>
        </p:nvSpPr>
        <p:spPr>
          <a:xfrm>
            <a:off x="5795766" y="337220"/>
            <a:ext cx="1824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/>
              <a:t>BOMP:</a:t>
            </a:r>
            <a:r>
              <a:rPr kumimoji="1" lang="zh-CN" altLang="en-US" sz="1000" dirty="0"/>
              <a:t> </a:t>
            </a:r>
            <a:r>
              <a:rPr kumimoji="1" lang="en-US" altLang="zh-CN" sz="1000" dirty="0" err="1"/>
              <a:t>Barrelfish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OpenMP</a:t>
            </a:r>
            <a:endParaRPr kumimoji="1" lang="zh-CN" altLang="en-US" sz="1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3E6580-5136-2D4A-93FC-5C5CF52CF206}"/>
              </a:ext>
            </a:extLst>
          </p:cNvPr>
          <p:cNvSpPr txBox="1"/>
          <p:nvPr/>
        </p:nvSpPr>
        <p:spPr>
          <a:xfrm>
            <a:off x="4572000" y="3103903"/>
            <a:ext cx="1824234" cy="61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900" dirty="0"/>
              <a:t>SKB:</a:t>
            </a:r>
            <a:r>
              <a:rPr kumimoji="1" lang="zh-CN" altLang="en-US" sz="900" dirty="0"/>
              <a:t> </a:t>
            </a:r>
            <a:r>
              <a:rPr kumimoji="1" lang="en-US" altLang="zh-CN" sz="900" dirty="0"/>
              <a:t>System</a:t>
            </a:r>
            <a:r>
              <a:rPr kumimoji="1" lang="zh-CN" altLang="en-US" sz="900" dirty="0"/>
              <a:t> </a:t>
            </a:r>
            <a:br>
              <a:rPr kumimoji="1" lang="en-US" altLang="zh-CN" sz="900" dirty="0"/>
            </a:br>
            <a:r>
              <a:rPr kumimoji="1" lang="en-US" altLang="zh-CN" sz="900" dirty="0"/>
              <a:t>Knowledge</a:t>
            </a:r>
            <a:r>
              <a:rPr kumimoji="1" lang="zh-CN" altLang="en-US" sz="900" dirty="0"/>
              <a:t> </a:t>
            </a:r>
            <a:r>
              <a:rPr kumimoji="1" lang="en-US" altLang="zh-CN" sz="900" dirty="0"/>
              <a:t>Base</a:t>
            </a:r>
          </a:p>
          <a:p>
            <a:pPr>
              <a:lnSpc>
                <a:spcPct val="130000"/>
              </a:lnSpc>
            </a:pPr>
            <a:r>
              <a:rPr kumimoji="1" lang="zh-CN" altLang="en-US" sz="900" dirty="0"/>
              <a:t>类似 </a:t>
            </a:r>
            <a:r>
              <a:rPr kumimoji="1" lang="en-US" altLang="zh-CN" sz="900" dirty="0"/>
              <a:t>/proc</a:t>
            </a:r>
            <a:endParaRPr kumimoji="1"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97132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F8213-A597-2547-A063-0AF62C403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不同操作系统架构的对比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F9BFF9-2B74-4747-BF41-BBD5B615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62B17DDE-012A-FA43-9BC5-FB3ECB6F3B23}"/>
              </a:ext>
            </a:extLst>
          </p:cNvPr>
          <p:cNvSpPr/>
          <p:nvPr/>
        </p:nvSpPr>
        <p:spPr>
          <a:xfrm>
            <a:off x="1157755" y="3617411"/>
            <a:ext cx="926476" cy="638114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2C801E7-3409-F24B-977F-D493CD5760CC}"/>
              </a:ext>
            </a:extLst>
          </p:cNvPr>
          <p:cNvSpPr/>
          <p:nvPr/>
        </p:nvSpPr>
        <p:spPr>
          <a:xfrm>
            <a:off x="1157755" y="4250832"/>
            <a:ext cx="926476" cy="597264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7" name="直接连接符 5">
            <a:extLst>
              <a:ext uri="{FF2B5EF4-FFF2-40B4-BE49-F238E27FC236}">
                <a16:creationId xmlns:a16="http://schemas.microsoft.com/office/drawing/2014/main" id="{3034909B-D972-5841-A943-961E0B018446}"/>
              </a:ext>
            </a:extLst>
          </p:cNvPr>
          <p:cNvCxnSpPr>
            <a:cxnSpLocks/>
          </p:cNvCxnSpPr>
          <p:nvPr/>
        </p:nvCxnSpPr>
        <p:spPr>
          <a:xfrm>
            <a:off x="271158" y="3473996"/>
            <a:ext cx="8261282" cy="0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BB80C71D-C56B-E044-8B2C-9F43A43E71DF}"/>
              </a:ext>
            </a:extLst>
          </p:cNvPr>
          <p:cNvSpPr/>
          <p:nvPr/>
        </p:nvSpPr>
        <p:spPr>
          <a:xfrm>
            <a:off x="271158" y="3080957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80985"/>
            <a:r>
              <a:rPr lang="zh-CN" altLang="en-US" sz="1400" b="1" dirty="0">
                <a:solidFill>
                  <a:srgbClr val="C0504D"/>
                </a:solidFill>
                <a:latin typeface="+mn-ea"/>
              </a:rPr>
              <a:t>用户态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DF29DC3-D3AD-1842-A94B-859EDE60D3DF}"/>
              </a:ext>
            </a:extLst>
          </p:cNvPr>
          <p:cNvSpPr/>
          <p:nvPr/>
        </p:nvSpPr>
        <p:spPr>
          <a:xfrm>
            <a:off x="271158" y="3547703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80985"/>
            <a:r>
              <a:rPr lang="zh-CN" altLang="en-US" sz="1400" b="1" dirty="0">
                <a:solidFill>
                  <a:srgbClr val="C0504D"/>
                </a:solidFill>
                <a:latin typeface="+mn-ea"/>
              </a:rPr>
              <a:t>内核态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6D4EE58B-F340-EF4A-8005-EE0D8BDA456B}"/>
              </a:ext>
            </a:extLst>
          </p:cNvPr>
          <p:cNvSpPr/>
          <p:nvPr/>
        </p:nvSpPr>
        <p:spPr>
          <a:xfrm>
            <a:off x="1282672" y="3704013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0CC6979-4281-6F4A-AB49-33190239A254}"/>
              </a:ext>
            </a:extLst>
          </p:cNvPr>
          <p:cNvSpPr/>
          <p:nvPr/>
        </p:nvSpPr>
        <p:spPr>
          <a:xfrm>
            <a:off x="1699065" y="3915254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2B355341-F758-E64B-B881-05FD099FBFFD}"/>
              </a:ext>
            </a:extLst>
          </p:cNvPr>
          <p:cNvSpPr/>
          <p:nvPr/>
        </p:nvSpPr>
        <p:spPr>
          <a:xfrm>
            <a:off x="2491508" y="3617411"/>
            <a:ext cx="1043588" cy="678964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C191AC43-0054-D54C-8878-F694A2C69840}"/>
              </a:ext>
            </a:extLst>
          </p:cNvPr>
          <p:cNvSpPr/>
          <p:nvPr/>
        </p:nvSpPr>
        <p:spPr>
          <a:xfrm>
            <a:off x="2729638" y="3745651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40FC5A7A-82B7-234B-A9A8-E341AC3B01C7}"/>
              </a:ext>
            </a:extLst>
          </p:cNvPr>
          <p:cNvSpPr/>
          <p:nvPr/>
        </p:nvSpPr>
        <p:spPr>
          <a:xfrm>
            <a:off x="3146031" y="3956893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CF50A66-006A-254A-AA44-BDFF8D19327D}"/>
              </a:ext>
            </a:extLst>
          </p:cNvPr>
          <p:cNvSpPr/>
          <p:nvPr/>
        </p:nvSpPr>
        <p:spPr>
          <a:xfrm>
            <a:off x="1563738" y="4319714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8FA45AD-9DDE-5545-B266-EE91075949AD}"/>
              </a:ext>
            </a:extLst>
          </p:cNvPr>
          <p:cNvSpPr/>
          <p:nvPr/>
        </p:nvSpPr>
        <p:spPr>
          <a:xfrm>
            <a:off x="1241033" y="4506093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1502159E-556C-0444-8BA0-18263C57914D}"/>
              </a:ext>
            </a:extLst>
          </p:cNvPr>
          <p:cNvSpPr/>
          <p:nvPr/>
        </p:nvSpPr>
        <p:spPr>
          <a:xfrm>
            <a:off x="3937178" y="2214407"/>
            <a:ext cx="294077" cy="1125318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5BB7750-EA8A-8045-AC7D-746904AE7221}"/>
              </a:ext>
            </a:extLst>
          </p:cNvPr>
          <p:cNvSpPr/>
          <p:nvPr/>
        </p:nvSpPr>
        <p:spPr>
          <a:xfrm>
            <a:off x="3937178" y="3617411"/>
            <a:ext cx="1043588" cy="429128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2C95FDAF-2809-114C-8338-ADF1C0199007}"/>
              </a:ext>
            </a:extLst>
          </p:cNvPr>
          <p:cNvSpPr/>
          <p:nvPr/>
        </p:nvSpPr>
        <p:spPr>
          <a:xfrm>
            <a:off x="4124554" y="3745651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74063F83-5622-A742-8DFD-23A2B8D203ED}"/>
              </a:ext>
            </a:extLst>
          </p:cNvPr>
          <p:cNvSpPr/>
          <p:nvPr/>
        </p:nvSpPr>
        <p:spPr>
          <a:xfrm>
            <a:off x="4311934" y="2214407"/>
            <a:ext cx="294077" cy="1125318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8D7E7BC6-E8DD-354B-A0B1-6C5F3201F273}"/>
              </a:ext>
            </a:extLst>
          </p:cNvPr>
          <p:cNvSpPr/>
          <p:nvPr/>
        </p:nvSpPr>
        <p:spPr>
          <a:xfrm>
            <a:off x="4686689" y="2214407"/>
            <a:ext cx="294077" cy="1125318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23EA979E-BBB5-6A40-907E-2660E0C1D6AD}"/>
              </a:ext>
            </a:extLst>
          </p:cNvPr>
          <p:cNvSpPr/>
          <p:nvPr/>
        </p:nvSpPr>
        <p:spPr>
          <a:xfrm>
            <a:off x="3964503" y="2463294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134EDABF-9F97-4B4B-98DF-04E86BD744DC}"/>
              </a:ext>
            </a:extLst>
          </p:cNvPr>
          <p:cNvSpPr/>
          <p:nvPr/>
        </p:nvSpPr>
        <p:spPr>
          <a:xfrm>
            <a:off x="4339258" y="2463294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43EE4882-E0C2-774B-8EF8-AA9AED300F06}"/>
              </a:ext>
            </a:extLst>
          </p:cNvPr>
          <p:cNvSpPr/>
          <p:nvPr/>
        </p:nvSpPr>
        <p:spPr>
          <a:xfrm>
            <a:off x="4714014" y="2474730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C55C352-EF9D-384B-9069-B64596032B1A}"/>
              </a:ext>
            </a:extLst>
          </p:cNvPr>
          <p:cNvSpPr/>
          <p:nvPr/>
        </p:nvSpPr>
        <p:spPr>
          <a:xfrm>
            <a:off x="5386701" y="2911338"/>
            <a:ext cx="294077" cy="428386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22F1E6DE-60B8-7E44-9818-4EFAB8438A49}"/>
              </a:ext>
            </a:extLst>
          </p:cNvPr>
          <p:cNvSpPr/>
          <p:nvPr/>
        </p:nvSpPr>
        <p:spPr>
          <a:xfrm>
            <a:off x="5386701" y="3617411"/>
            <a:ext cx="1066913" cy="128241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C8968D4F-38D6-7049-BB29-F34D536E3277}"/>
              </a:ext>
            </a:extLst>
          </p:cNvPr>
          <p:cNvSpPr/>
          <p:nvPr/>
        </p:nvSpPr>
        <p:spPr>
          <a:xfrm>
            <a:off x="5414026" y="2619440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C68833BC-B6B5-B141-95B7-FF3B4134213A}"/>
              </a:ext>
            </a:extLst>
          </p:cNvPr>
          <p:cNvSpPr/>
          <p:nvPr/>
        </p:nvSpPr>
        <p:spPr>
          <a:xfrm>
            <a:off x="5386701" y="2214407"/>
            <a:ext cx="294077" cy="696931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00F59CE-5CCE-914B-82DD-65406894F62E}"/>
              </a:ext>
            </a:extLst>
          </p:cNvPr>
          <p:cNvSpPr/>
          <p:nvPr/>
        </p:nvSpPr>
        <p:spPr>
          <a:xfrm>
            <a:off x="5414026" y="3033805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DDF4910C-6F3D-B343-BAD9-B3ADA5695D15}"/>
              </a:ext>
            </a:extLst>
          </p:cNvPr>
          <p:cNvSpPr/>
          <p:nvPr/>
        </p:nvSpPr>
        <p:spPr>
          <a:xfrm>
            <a:off x="3964503" y="3025954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245D40F9-8829-3D43-9DB8-1EE786574380}"/>
              </a:ext>
            </a:extLst>
          </p:cNvPr>
          <p:cNvSpPr/>
          <p:nvPr/>
        </p:nvSpPr>
        <p:spPr>
          <a:xfrm>
            <a:off x="4339258" y="3025954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A665B67E-C195-914D-92DF-5005C1FFA078}"/>
              </a:ext>
            </a:extLst>
          </p:cNvPr>
          <p:cNvSpPr/>
          <p:nvPr/>
        </p:nvSpPr>
        <p:spPr>
          <a:xfrm>
            <a:off x="4714014" y="3037390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BD9BB7E-50B4-BC47-8B3B-C142D68A20FF}"/>
              </a:ext>
            </a:extLst>
          </p:cNvPr>
          <p:cNvSpPr/>
          <p:nvPr/>
        </p:nvSpPr>
        <p:spPr>
          <a:xfrm>
            <a:off x="5773119" y="2911338"/>
            <a:ext cx="294077" cy="428386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25DACA89-490D-574F-9BA0-20407416CBA5}"/>
              </a:ext>
            </a:extLst>
          </p:cNvPr>
          <p:cNvSpPr/>
          <p:nvPr/>
        </p:nvSpPr>
        <p:spPr>
          <a:xfrm>
            <a:off x="5800444" y="2619440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4412F5F7-D960-5F44-90EC-23C115F6172D}"/>
              </a:ext>
            </a:extLst>
          </p:cNvPr>
          <p:cNvSpPr/>
          <p:nvPr/>
        </p:nvSpPr>
        <p:spPr>
          <a:xfrm>
            <a:off x="5773119" y="2214407"/>
            <a:ext cx="294077" cy="696931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8807052-D9AF-7A4B-A107-53536B535D1F}"/>
              </a:ext>
            </a:extLst>
          </p:cNvPr>
          <p:cNvSpPr/>
          <p:nvPr/>
        </p:nvSpPr>
        <p:spPr>
          <a:xfrm>
            <a:off x="5800444" y="3033805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56E18DEA-EBB7-8548-B522-134309E06968}"/>
              </a:ext>
            </a:extLst>
          </p:cNvPr>
          <p:cNvSpPr/>
          <p:nvPr/>
        </p:nvSpPr>
        <p:spPr>
          <a:xfrm>
            <a:off x="6159537" y="2911338"/>
            <a:ext cx="294077" cy="428386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EC6E4E9D-556C-AA4A-AF8E-28591C727A05}"/>
              </a:ext>
            </a:extLst>
          </p:cNvPr>
          <p:cNvSpPr/>
          <p:nvPr/>
        </p:nvSpPr>
        <p:spPr>
          <a:xfrm>
            <a:off x="6186862" y="2619440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7C9BFF19-1E65-2345-8DCE-84061200BEAA}"/>
              </a:ext>
            </a:extLst>
          </p:cNvPr>
          <p:cNvSpPr/>
          <p:nvPr/>
        </p:nvSpPr>
        <p:spPr>
          <a:xfrm>
            <a:off x="6159537" y="2214407"/>
            <a:ext cx="294077" cy="696931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341ADE7E-498D-294C-B7AE-8CE60AE1DCFB}"/>
              </a:ext>
            </a:extLst>
          </p:cNvPr>
          <p:cNvSpPr/>
          <p:nvPr/>
        </p:nvSpPr>
        <p:spPr>
          <a:xfrm>
            <a:off x="6186862" y="3033805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2ECFBE60-3392-DD48-8FC1-7E07F9FB3349}"/>
              </a:ext>
            </a:extLst>
          </p:cNvPr>
          <p:cNvSpPr txBox="1"/>
          <p:nvPr/>
        </p:nvSpPr>
        <p:spPr>
          <a:xfrm>
            <a:off x="1077687" y="4956894"/>
            <a:ext cx="1086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80985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简单内核</a:t>
            </a:r>
            <a:endParaRPr lang="en-US" altLang="zh-CN" sz="1600" dirty="0">
              <a:solidFill>
                <a:prstClr val="black"/>
              </a:solidFill>
              <a:latin typeface="+mn-ea"/>
            </a:endParaRPr>
          </a:p>
          <a:p>
            <a:pPr algn="ctr" defTabSz="380985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（如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DOS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）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CA1D444-E2AA-224E-924B-392EB6FC1AD9}"/>
              </a:ext>
            </a:extLst>
          </p:cNvPr>
          <p:cNvSpPr txBox="1"/>
          <p:nvPr/>
        </p:nvSpPr>
        <p:spPr>
          <a:xfrm>
            <a:off x="2414994" y="4956894"/>
            <a:ext cx="1196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80985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宏内核</a:t>
            </a:r>
            <a:endParaRPr lang="en-US" altLang="zh-CN" sz="1600" dirty="0">
              <a:solidFill>
                <a:prstClr val="black"/>
              </a:solidFill>
              <a:latin typeface="+mn-ea"/>
            </a:endParaRPr>
          </a:p>
          <a:p>
            <a:pPr algn="ctr" defTabSz="380985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（如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Linux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）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BD24C625-10D3-864A-B55D-62852E8AC922}"/>
              </a:ext>
            </a:extLst>
          </p:cNvPr>
          <p:cNvSpPr txBox="1"/>
          <p:nvPr/>
        </p:nvSpPr>
        <p:spPr>
          <a:xfrm>
            <a:off x="3760472" y="4956894"/>
            <a:ext cx="1396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80985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微内核</a:t>
            </a:r>
            <a:endParaRPr lang="en-US" altLang="zh-CN" sz="1600" dirty="0">
              <a:solidFill>
                <a:prstClr val="black"/>
              </a:solidFill>
              <a:latin typeface="+mn-ea"/>
            </a:endParaRPr>
          </a:p>
          <a:p>
            <a:pPr algn="ctr" defTabSz="380985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（如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ChCore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）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5883FC87-27A8-794F-B869-98B069D71D66}"/>
              </a:ext>
            </a:extLst>
          </p:cNvPr>
          <p:cNvSpPr txBox="1"/>
          <p:nvPr/>
        </p:nvSpPr>
        <p:spPr>
          <a:xfrm>
            <a:off x="5074972" y="4956894"/>
            <a:ext cx="1690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80985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外核</a:t>
            </a:r>
            <a:endParaRPr lang="en-US" altLang="zh-CN" sz="1600" dirty="0">
              <a:solidFill>
                <a:prstClr val="black"/>
              </a:solidFill>
              <a:latin typeface="+mn-ea"/>
            </a:endParaRPr>
          </a:p>
          <a:p>
            <a:pPr algn="ctr" defTabSz="380985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（如</a:t>
            </a:r>
            <a:r>
              <a:rPr lang="en-US" altLang="zh-CN" sz="1600" dirty="0" err="1">
                <a:solidFill>
                  <a:prstClr val="black"/>
                </a:solidFill>
                <a:latin typeface="+mn-ea"/>
              </a:rPr>
              <a:t>Unikernel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）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AB6C67E3-3F4E-8446-9301-CCE21A61C26F}"/>
              </a:ext>
            </a:extLst>
          </p:cNvPr>
          <p:cNvSpPr/>
          <p:nvPr/>
        </p:nvSpPr>
        <p:spPr>
          <a:xfrm>
            <a:off x="4545455" y="3745651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E4411C89-3226-D14A-B7B3-567D78105AAB}"/>
              </a:ext>
            </a:extLst>
          </p:cNvPr>
          <p:cNvSpPr/>
          <p:nvPr/>
        </p:nvSpPr>
        <p:spPr>
          <a:xfrm>
            <a:off x="2809037" y="4016168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856618F9-217E-4646-A3F9-D0162E5528C7}"/>
              </a:ext>
            </a:extLst>
          </p:cNvPr>
          <p:cNvSpPr/>
          <p:nvPr/>
        </p:nvSpPr>
        <p:spPr>
          <a:xfrm>
            <a:off x="1332189" y="3997951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34664C74-EF5C-4D4C-BFA8-17DA9C220975}"/>
              </a:ext>
            </a:extLst>
          </p:cNvPr>
          <p:cNvSpPr/>
          <p:nvPr/>
        </p:nvSpPr>
        <p:spPr>
          <a:xfrm>
            <a:off x="1730364" y="4574684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9" name="直接箭头连接符 68">
            <a:extLst>
              <a:ext uri="{FF2B5EF4-FFF2-40B4-BE49-F238E27FC236}">
                <a16:creationId xmlns:a16="http://schemas.microsoft.com/office/drawing/2014/main" id="{582233FB-9B45-B547-82BA-53C64A92C5DC}"/>
              </a:ext>
            </a:extLst>
          </p:cNvPr>
          <p:cNvCxnSpPr>
            <a:stCxn id="100" idx="2"/>
            <a:endCxn id="89" idx="0"/>
          </p:cNvCxnSpPr>
          <p:nvPr/>
        </p:nvCxnSpPr>
        <p:spPr>
          <a:xfrm>
            <a:off x="4084217" y="3212332"/>
            <a:ext cx="160051" cy="53331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20" name="直接箭头连接符 71">
            <a:extLst>
              <a:ext uri="{FF2B5EF4-FFF2-40B4-BE49-F238E27FC236}">
                <a16:creationId xmlns:a16="http://schemas.microsoft.com/office/drawing/2014/main" id="{6377BBC9-A85B-2B4E-A347-C71D8BE2FCDE}"/>
              </a:ext>
            </a:extLst>
          </p:cNvPr>
          <p:cNvCxnSpPr>
            <a:stCxn id="89" idx="0"/>
            <a:endCxn id="101" idx="2"/>
          </p:cNvCxnSpPr>
          <p:nvPr/>
        </p:nvCxnSpPr>
        <p:spPr>
          <a:xfrm flipV="1">
            <a:off x="4244268" y="3212332"/>
            <a:ext cx="214704" cy="53331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21" name="直接箭头连接符 75">
            <a:extLst>
              <a:ext uri="{FF2B5EF4-FFF2-40B4-BE49-F238E27FC236}">
                <a16:creationId xmlns:a16="http://schemas.microsoft.com/office/drawing/2014/main" id="{B847357E-0C2A-624E-8B1B-5179A623F37C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flipH="1">
            <a:off x="1683452" y="4101632"/>
            <a:ext cx="135328" cy="21808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22" name="直接箭头连接符 78">
            <a:extLst>
              <a:ext uri="{FF2B5EF4-FFF2-40B4-BE49-F238E27FC236}">
                <a16:creationId xmlns:a16="http://schemas.microsoft.com/office/drawing/2014/main" id="{C1CE340C-0BA8-6A4E-A669-E8E5CE7DA99C}"/>
              </a:ext>
            </a:extLst>
          </p:cNvPr>
          <p:cNvCxnSpPr>
            <a:stCxn id="97" idx="2"/>
            <a:endCxn id="99" idx="0"/>
          </p:cNvCxnSpPr>
          <p:nvPr/>
        </p:nvCxnSpPr>
        <p:spPr>
          <a:xfrm>
            <a:off x="5533740" y="2805819"/>
            <a:ext cx="0" cy="22798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C2F7463F-16E2-784D-97AA-2D8543E19445}"/>
              </a:ext>
            </a:extLst>
          </p:cNvPr>
          <p:cNvSpPr/>
          <p:nvPr/>
        </p:nvSpPr>
        <p:spPr>
          <a:xfrm>
            <a:off x="5414026" y="2316701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26A49185-3DF2-234D-8BB2-5CF6CB00D7A1}"/>
              </a:ext>
            </a:extLst>
          </p:cNvPr>
          <p:cNvSpPr/>
          <p:nvPr/>
        </p:nvSpPr>
        <p:spPr>
          <a:xfrm>
            <a:off x="5800444" y="2316701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C7314A19-D36E-5C4A-9879-6A29B19022EA}"/>
              </a:ext>
            </a:extLst>
          </p:cNvPr>
          <p:cNvSpPr/>
          <p:nvPr/>
        </p:nvSpPr>
        <p:spPr>
          <a:xfrm>
            <a:off x="6186862" y="2316701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6283125C-CF50-A34C-88D6-A2985BBA0870}"/>
              </a:ext>
            </a:extLst>
          </p:cNvPr>
          <p:cNvSpPr/>
          <p:nvPr/>
        </p:nvSpPr>
        <p:spPr>
          <a:xfrm>
            <a:off x="7238077" y="951186"/>
            <a:ext cx="239309" cy="261513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7F16883E-8F20-B141-8356-29283CB0E426}"/>
              </a:ext>
            </a:extLst>
          </p:cNvPr>
          <p:cNvSpPr txBox="1"/>
          <p:nvPr/>
        </p:nvSpPr>
        <p:spPr>
          <a:xfrm>
            <a:off x="7541658" y="925932"/>
            <a:ext cx="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0985"/>
            <a:r>
              <a:rPr lang="en-US" altLang="zh-CN" sz="1400" dirty="0">
                <a:solidFill>
                  <a:prstClr val="black"/>
                </a:solidFill>
                <a:latin typeface="+mn-ea"/>
              </a:rPr>
              <a:t>OS</a:t>
            </a:r>
            <a:endParaRPr lang="zh-CN" altLang="en-US" sz="14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B2FDFB3A-5788-7440-8900-27568D297B13}"/>
              </a:ext>
            </a:extLst>
          </p:cNvPr>
          <p:cNvSpPr/>
          <p:nvPr/>
        </p:nvSpPr>
        <p:spPr>
          <a:xfrm>
            <a:off x="7238077" y="1284765"/>
            <a:ext cx="239309" cy="261513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F9EB3FF2-050F-3F4A-B56C-DEF93163ED25}"/>
              </a:ext>
            </a:extLst>
          </p:cNvPr>
          <p:cNvSpPr txBox="1"/>
          <p:nvPr/>
        </p:nvSpPr>
        <p:spPr>
          <a:xfrm>
            <a:off x="7541658" y="1259511"/>
            <a:ext cx="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0985"/>
            <a:r>
              <a:rPr lang="en-US" altLang="zh-CN" sz="1400" dirty="0">
                <a:solidFill>
                  <a:prstClr val="black"/>
                </a:solidFill>
                <a:latin typeface="+mn-ea"/>
              </a:rPr>
              <a:t>App</a:t>
            </a:r>
            <a:endParaRPr lang="zh-CN" altLang="en-US" sz="14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0ED75FF-DA80-AF4A-8AC6-212A3F220C21}"/>
              </a:ext>
            </a:extLst>
          </p:cNvPr>
          <p:cNvSpPr/>
          <p:nvPr/>
        </p:nvSpPr>
        <p:spPr>
          <a:xfrm>
            <a:off x="7238077" y="1617907"/>
            <a:ext cx="239309" cy="261513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0AA2AEBA-362A-2E40-9E92-D2FE289721DA}"/>
              </a:ext>
            </a:extLst>
          </p:cNvPr>
          <p:cNvSpPr txBox="1"/>
          <p:nvPr/>
        </p:nvSpPr>
        <p:spPr>
          <a:xfrm>
            <a:off x="7541658" y="1592654"/>
            <a:ext cx="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0985"/>
            <a:r>
              <a:rPr lang="zh-CN" altLang="en-US" sz="1400" dirty="0">
                <a:solidFill>
                  <a:prstClr val="black"/>
                </a:solidFill>
                <a:latin typeface="+mn-ea"/>
              </a:rPr>
              <a:t>逻辑</a:t>
            </a: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F6B7DDA1-9861-CF42-A38B-A68DFA1733EF}"/>
              </a:ext>
            </a:extLst>
          </p:cNvPr>
          <p:cNvSpPr/>
          <p:nvPr/>
        </p:nvSpPr>
        <p:spPr>
          <a:xfrm>
            <a:off x="2491507" y="2214407"/>
            <a:ext cx="294077" cy="1125318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7058E3BD-6E8F-564C-AD02-34F460831972}"/>
              </a:ext>
            </a:extLst>
          </p:cNvPr>
          <p:cNvSpPr/>
          <p:nvPr/>
        </p:nvSpPr>
        <p:spPr>
          <a:xfrm>
            <a:off x="2866263" y="2214407"/>
            <a:ext cx="680642" cy="1125318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D97D2C9A-D02F-B84D-87A9-4645800AAB3D}"/>
              </a:ext>
            </a:extLst>
          </p:cNvPr>
          <p:cNvSpPr/>
          <p:nvPr/>
        </p:nvSpPr>
        <p:spPr>
          <a:xfrm>
            <a:off x="2518832" y="2463294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B133D643-668B-CA4F-9179-766C3A57C1AD}"/>
              </a:ext>
            </a:extLst>
          </p:cNvPr>
          <p:cNvSpPr/>
          <p:nvPr/>
        </p:nvSpPr>
        <p:spPr>
          <a:xfrm>
            <a:off x="2893587" y="2463294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438E7CB9-34C8-CD42-80BA-83721DC8F4D4}"/>
              </a:ext>
            </a:extLst>
          </p:cNvPr>
          <p:cNvSpPr/>
          <p:nvPr/>
        </p:nvSpPr>
        <p:spPr>
          <a:xfrm>
            <a:off x="3268343" y="2474730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EC605443-F6E7-874C-AD9C-EE079F5A7B96}"/>
              </a:ext>
            </a:extLst>
          </p:cNvPr>
          <p:cNvSpPr/>
          <p:nvPr/>
        </p:nvSpPr>
        <p:spPr>
          <a:xfrm>
            <a:off x="2518832" y="3025954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A514DBCD-DBE6-E94A-91F1-5111633374C3}"/>
              </a:ext>
            </a:extLst>
          </p:cNvPr>
          <p:cNvSpPr/>
          <p:nvPr/>
        </p:nvSpPr>
        <p:spPr>
          <a:xfrm>
            <a:off x="2893587" y="3025954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532F75F6-9C25-CA47-8EFF-296BEE82BC3C}"/>
              </a:ext>
            </a:extLst>
          </p:cNvPr>
          <p:cNvSpPr/>
          <p:nvPr/>
        </p:nvSpPr>
        <p:spPr>
          <a:xfrm>
            <a:off x="3268343" y="3037390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41" name="直接箭头连接符 21">
            <a:extLst>
              <a:ext uri="{FF2B5EF4-FFF2-40B4-BE49-F238E27FC236}">
                <a16:creationId xmlns:a16="http://schemas.microsoft.com/office/drawing/2014/main" id="{1DC7A50A-1635-5F40-9AFF-85285298F594}"/>
              </a:ext>
            </a:extLst>
          </p:cNvPr>
          <p:cNvCxnSpPr>
            <a:endCxn id="84" idx="0"/>
          </p:cNvCxnSpPr>
          <p:nvPr/>
        </p:nvCxnSpPr>
        <p:spPr>
          <a:xfrm flipH="1">
            <a:off x="3265746" y="3223768"/>
            <a:ext cx="130123" cy="73312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42" name="椭圆 141">
            <a:extLst>
              <a:ext uri="{FF2B5EF4-FFF2-40B4-BE49-F238E27FC236}">
                <a16:creationId xmlns:a16="http://schemas.microsoft.com/office/drawing/2014/main" id="{CBA7DBF2-9786-3246-8288-F33EC22E4E09}"/>
              </a:ext>
            </a:extLst>
          </p:cNvPr>
          <p:cNvSpPr/>
          <p:nvPr/>
        </p:nvSpPr>
        <p:spPr>
          <a:xfrm>
            <a:off x="3280055" y="3412816"/>
            <a:ext cx="136632" cy="136632"/>
          </a:xfrm>
          <a:prstGeom prst="ellipse">
            <a:avLst/>
          </a:prstGeom>
          <a:solidFill>
            <a:srgbClr val="C0504D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3" name="椭圆 142">
            <a:extLst>
              <a:ext uri="{FF2B5EF4-FFF2-40B4-BE49-F238E27FC236}">
                <a16:creationId xmlns:a16="http://schemas.microsoft.com/office/drawing/2014/main" id="{75A29A18-7669-4344-A667-6038D87D90DC}"/>
              </a:ext>
            </a:extLst>
          </p:cNvPr>
          <p:cNvSpPr/>
          <p:nvPr/>
        </p:nvSpPr>
        <p:spPr>
          <a:xfrm>
            <a:off x="4101129" y="3412816"/>
            <a:ext cx="136632" cy="136632"/>
          </a:xfrm>
          <a:prstGeom prst="ellipse">
            <a:avLst/>
          </a:prstGeom>
          <a:solidFill>
            <a:srgbClr val="C0504D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id="{50D36643-7D71-1A46-84D5-9A82827993A2}"/>
              </a:ext>
            </a:extLst>
          </p:cNvPr>
          <p:cNvSpPr/>
          <p:nvPr/>
        </p:nvSpPr>
        <p:spPr>
          <a:xfrm>
            <a:off x="4278443" y="3412816"/>
            <a:ext cx="136632" cy="136632"/>
          </a:xfrm>
          <a:prstGeom prst="ellipse">
            <a:avLst/>
          </a:prstGeom>
          <a:solidFill>
            <a:srgbClr val="C0504D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2467145-B34E-7245-8F87-9B0132DCB8D8}"/>
              </a:ext>
            </a:extLst>
          </p:cNvPr>
          <p:cNvSpPr/>
          <p:nvPr/>
        </p:nvSpPr>
        <p:spPr>
          <a:xfrm>
            <a:off x="6823104" y="2911338"/>
            <a:ext cx="294077" cy="428386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9201BB87-E831-4245-89C3-886393B0E4F1}"/>
              </a:ext>
            </a:extLst>
          </p:cNvPr>
          <p:cNvSpPr/>
          <p:nvPr/>
        </p:nvSpPr>
        <p:spPr>
          <a:xfrm>
            <a:off x="6823104" y="3617411"/>
            <a:ext cx="294077" cy="128239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0999252D-6CA9-C349-8FB6-2AE34A4821BE}"/>
              </a:ext>
            </a:extLst>
          </p:cNvPr>
          <p:cNvSpPr/>
          <p:nvPr/>
        </p:nvSpPr>
        <p:spPr>
          <a:xfrm>
            <a:off x="6850429" y="2619440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06703D69-9773-F340-8328-B90C24DC2D0A}"/>
              </a:ext>
            </a:extLst>
          </p:cNvPr>
          <p:cNvSpPr/>
          <p:nvPr/>
        </p:nvSpPr>
        <p:spPr>
          <a:xfrm>
            <a:off x="6823104" y="2214407"/>
            <a:ext cx="294077" cy="696931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F70F6982-FCEA-2C4F-BC46-F17AB29B757E}"/>
              </a:ext>
            </a:extLst>
          </p:cNvPr>
          <p:cNvSpPr/>
          <p:nvPr/>
        </p:nvSpPr>
        <p:spPr>
          <a:xfrm>
            <a:off x="6850429" y="3033805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8C44D258-628C-A743-A95C-80FFDB8F7922}"/>
              </a:ext>
            </a:extLst>
          </p:cNvPr>
          <p:cNvSpPr/>
          <p:nvPr/>
        </p:nvSpPr>
        <p:spPr>
          <a:xfrm>
            <a:off x="7209522" y="2911338"/>
            <a:ext cx="294077" cy="428386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CC69A972-B96E-ED47-AAB7-314B7CB26309}"/>
              </a:ext>
            </a:extLst>
          </p:cNvPr>
          <p:cNvSpPr/>
          <p:nvPr/>
        </p:nvSpPr>
        <p:spPr>
          <a:xfrm>
            <a:off x="7236847" y="2619440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69EF7E4C-6465-9946-9B4C-2EC73DDA6553}"/>
              </a:ext>
            </a:extLst>
          </p:cNvPr>
          <p:cNvSpPr/>
          <p:nvPr/>
        </p:nvSpPr>
        <p:spPr>
          <a:xfrm>
            <a:off x="7209522" y="2214407"/>
            <a:ext cx="294077" cy="696931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D4D356FB-DE39-7246-BCC0-005195CE89EC}"/>
              </a:ext>
            </a:extLst>
          </p:cNvPr>
          <p:cNvSpPr/>
          <p:nvPr/>
        </p:nvSpPr>
        <p:spPr>
          <a:xfrm>
            <a:off x="7236847" y="3033805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08FD3CCA-FA48-1143-B208-E2CAA350B05A}"/>
              </a:ext>
            </a:extLst>
          </p:cNvPr>
          <p:cNvSpPr/>
          <p:nvPr/>
        </p:nvSpPr>
        <p:spPr>
          <a:xfrm>
            <a:off x="7595940" y="2911338"/>
            <a:ext cx="294077" cy="428386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709F8F6E-F1B0-C549-ADCD-2D112AF2851B}"/>
              </a:ext>
            </a:extLst>
          </p:cNvPr>
          <p:cNvSpPr/>
          <p:nvPr/>
        </p:nvSpPr>
        <p:spPr>
          <a:xfrm>
            <a:off x="7623265" y="2619440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7E2690E1-D03C-A949-9FFC-D623627DA77E}"/>
              </a:ext>
            </a:extLst>
          </p:cNvPr>
          <p:cNvSpPr/>
          <p:nvPr/>
        </p:nvSpPr>
        <p:spPr>
          <a:xfrm>
            <a:off x="7595940" y="2214407"/>
            <a:ext cx="294077" cy="696931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9C5EA946-62A8-5749-82C0-088215D54A25}"/>
              </a:ext>
            </a:extLst>
          </p:cNvPr>
          <p:cNvSpPr/>
          <p:nvPr/>
        </p:nvSpPr>
        <p:spPr>
          <a:xfrm>
            <a:off x="7623265" y="3033805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F847C99F-775C-B443-8794-104AC1CDB646}"/>
              </a:ext>
            </a:extLst>
          </p:cNvPr>
          <p:cNvSpPr txBox="1"/>
          <p:nvPr/>
        </p:nvSpPr>
        <p:spPr>
          <a:xfrm>
            <a:off x="6588210" y="4956894"/>
            <a:ext cx="1536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80985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多内核</a:t>
            </a:r>
            <a:endParaRPr lang="en-US" altLang="zh-CN" sz="1600" dirty="0">
              <a:solidFill>
                <a:prstClr val="black"/>
              </a:solidFill>
              <a:latin typeface="+mn-ea"/>
            </a:endParaRPr>
          </a:p>
          <a:p>
            <a:pPr algn="ctr" defTabSz="380985"/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（如</a:t>
            </a:r>
            <a:r>
              <a:rPr lang="en-US" altLang="zh-CN" sz="1600" dirty="0" err="1">
                <a:solidFill>
                  <a:prstClr val="black"/>
                </a:solidFill>
                <a:latin typeface="+mn-ea"/>
              </a:rPr>
              <a:t>BarrelFish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）</a:t>
            </a:r>
          </a:p>
        </p:txBody>
      </p:sp>
      <p:cxnSp>
        <p:nvCxnSpPr>
          <p:cNvPr id="160" name="直接箭头连接符 78">
            <a:extLst>
              <a:ext uri="{FF2B5EF4-FFF2-40B4-BE49-F238E27FC236}">
                <a16:creationId xmlns:a16="http://schemas.microsoft.com/office/drawing/2014/main" id="{B0C009C9-35EF-C945-B454-7942CA93AF2B}"/>
              </a:ext>
            </a:extLst>
          </p:cNvPr>
          <p:cNvCxnSpPr>
            <a:stCxn id="148" idx="2"/>
            <a:endCxn id="150" idx="0"/>
          </p:cNvCxnSpPr>
          <p:nvPr/>
        </p:nvCxnSpPr>
        <p:spPr>
          <a:xfrm>
            <a:off x="6970143" y="2805819"/>
            <a:ext cx="0" cy="22798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61" name="矩形 160">
            <a:extLst>
              <a:ext uri="{FF2B5EF4-FFF2-40B4-BE49-F238E27FC236}">
                <a16:creationId xmlns:a16="http://schemas.microsoft.com/office/drawing/2014/main" id="{479F0441-4E1E-6740-BA9B-9A10AC2D0F33}"/>
              </a:ext>
            </a:extLst>
          </p:cNvPr>
          <p:cNvSpPr/>
          <p:nvPr/>
        </p:nvSpPr>
        <p:spPr>
          <a:xfrm>
            <a:off x="6850429" y="2316701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0DA60E2A-68C1-2743-8FB5-997CE33A804C}"/>
              </a:ext>
            </a:extLst>
          </p:cNvPr>
          <p:cNvSpPr/>
          <p:nvPr/>
        </p:nvSpPr>
        <p:spPr>
          <a:xfrm>
            <a:off x="7236847" y="2316701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512E5F0E-FD83-6B4A-B8C5-A7CB5186AE94}"/>
              </a:ext>
            </a:extLst>
          </p:cNvPr>
          <p:cNvSpPr/>
          <p:nvPr/>
        </p:nvSpPr>
        <p:spPr>
          <a:xfrm>
            <a:off x="7623265" y="2316701"/>
            <a:ext cx="239427" cy="186379"/>
          </a:xfrm>
          <a:prstGeom prst="rect">
            <a:avLst/>
          </a:prstGeom>
          <a:solidFill>
            <a:srgbClr val="0096FF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F4064531-8AAE-404C-832B-2C8B8EEC597D}"/>
              </a:ext>
            </a:extLst>
          </p:cNvPr>
          <p:cNvSpPr/>
          <p:nvPr/>
        </p:nvSpPr>
        <p:spPr>
          <a:xfrm>
            <a:off x="7209522" y="3613718"/>
            <a:ext cx="294077" cy="128239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D7F22FB-2854-8C46-9707-B2C7EF6B5DE9}"/>
              </a:ext>
            </a:extLst>
          </p:cNvPr>
          <p:cNvSpPr/>
          <p:nvPr/>
        </p:nvSpPr>
        <p:spPr>
          <a:xfrm>
            <a:off x="7595939" y="3617410"/>
            <a:ext cx="294077" cy="128239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809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2124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E4F8ED-7B5B-334A-9C11-9A0402F0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操作系统结构的演进与生态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2F0350-9687-A94B-88A7-DDFBD73B5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系统软件需要一条演进之路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尽可能集成现有的</a:t>
            </a:r>
            <a:r>
              <a:rPr kumimoji="1" lang="en-US" altLang="zh-CN" sz="2000" dirty="0"/>
              <a:t>POSIX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API/Linux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ABI</a:t>
            </a:r>
          </a:p>
          <a:p>
            <a:pPr lvl="1"/>
            <a:r>
              <a:rPr kumimoji="1" lang="zh-CN" altLang="en-US" sz="2000" dirty="0"/>
              <a:t>避免棘手的系统调用（如</a:t>
            </a:r>
            <a:r>
              <a:rPr kumimoji="1" lang="en-US" altLang="zh-CN" sz="2000" dirty="0"/>
              <a:t>fork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避免不可扩展的</a:t>
            </a:r>
            <a:r>
              <a:rPr kumimoji="1" lang="en-US" altLang="zh-CN" sz="2000" dirty="0"/>
              <a:t>POSIX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API</a:t>
            </a:r>
          </a:p>
          <a:p>
            <a:r>
              <a:rPr kumimoji="1" lang="zh-CN" altLang="en-US" sz="2400" dirty="0"/>
              <a:t>操作系统的架构一直在不断演化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例：</a:t>
            </a:r>
            <a:r>
              <a:rPr kumimoji="1" lang="en-US" altLang="zh-CN" sz="2000" dirty="0"/>
              <a:t>Linux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Userspace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I/O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(UIO)</a:t>
            </a:r>
            <a:r>
              <a:rPr kumimoji="1" lang="zh-CN" altLang="en-US" sz="2000" dirty="0"/>
              <a:t>，向微内核近了一步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单节点下也存在更多的分布式、低时延的可编程设备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非易失性内存的出现可能推动存储层次在</a:t>
            </a:r>
            <a:r>
              <a:rPr kumimoji="1" lang="en-US" altLang="zh-CN" sz="2000" dirty="0"/>
              <a:t>OS</a:t>
            </a:r>
            <a:r>
              <a:rPr kumimoji="1" lang="zh-CN" altLang="en-US" sz="2000" dirty="0"/>
              <a:t>中的完全改革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16ABA1-CD7D-D949-BA10-7FA342456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079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AF81BF-789B-3B4E-8A65-E26308EA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内核态与用户态的切换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3FD2469-E0B1-FE4B-9F15-731DA3CB9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6C5AF-D2BA-0F4F-81C7-AAA045BB4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747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F0D906-CE26-E846-86BD-6E973BAD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用户态</a:t>
            </a:r>
            <a:r>
              <a:rPr kumimoji="1" lang="en-US" altLang="zh-CN" sz="3200" dirty="0"/>
              <a:t>/</a:t>
            </a:r>
            <a:r>
              <a:rPr kumimoji="1" lang="zh-CN" altLang="en-US" sz="3200" dirty="0"/>
              <a:t>内核态切换时的处理器状态变化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BCA101-6387-C441-A0C6-68823E46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092540"/>
            <a:ext cx="5982645" cy="442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9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AEFD0-EA9C-F243-8B1F-433114FC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处理器在切换过程中的任务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ABBA26-9EB4-F848-A7BF-DE7070F78A87}"/>
              </a:ext>
            </a:extLst>
          </p:cNvPr>
          <p:cNvSpPr txBox="1">
            <a:spLocks/>
          </p:cNvSpPr>
          <p:nvPr/>
        </p:nvSpPr>
        <p:spPr>
          <a:xfrm>
            <a:off x="457200" y="1333500"/>
            <a:ext cx="8579296" cy="404427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DengXian" charset="0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DengXian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将发生异常事件的指令地址保存在</a:t>
            </a:r>
            <a:r>
              <a:rPr lang="en" altLang="zh-CN" sz="2000" dirty="0"/>
              <a:t>ELR_EL1</a:t>
            </a:r>
            <a:r>
              <a:rPr lang="zh-CN" altLang="en-US" sz="2000" dirty="0"/>
              <a:t>中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将异常事件的原因保存在</a:t>
            </a:r>
            <a:r>
              <a:rPr lang="en" altLang="zh-CN" sz="2000" dirty="0"/>
              <a:t>ESR_EL1</a:t>
            </a:r>
            <a:endParaRPr lang="en-US" altLang="zh-CN" sz="2000" dirty="0"/>
          </a:p>
          <a:p>
            <a:pPr lvl="1"/>
            <a:r>
              <a:rPr lang="zh-CN" altLang="en-US" sz="1800" dirty="0"/>
              <a:t>例如，是执行</a:t>
            </a:r>
            <a:r>
              <a:rPr lang="en" altLang="zh-CN" sz="1800" dirty="0"/>
              <a:t>svc</a:t>
            </a:r>
            <a:r>
              <a:rPr lang="zh-CN" altLang="en-US" sz="1800" dirty="0"/>
              <a:t>指令导致的，还是访存缺页导致的</a:t>
            </a:r>
            <a:endParaRPr lang="en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将处理器的当前状态（即</a:t>
            </a:r>
            <a:r>
              <a:rPr lang="en" altLang="zh-CN" sz="2000" dirty="0"/>
              <a:t>PSTATE</a:t>
            </a:r>
            <a:r>
              <a:rPr lang="zh-CN" altLang="en-US" sz="2000" dirty="0"/>
              <a:t>）保存在</a:t>
            </a:r>
            <a:r>
              <a:rPr lang="en" altLang="zh-CN" sz="2000" dirty="0"/>
              <a:t>SPSR_EL1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栈寄存器不再使用</a:t>
            </a:r>
            <a:r>
              <a:rPr lang="en" altLang="zh-CN" sz="2000" dirty="0"/>
              <a:t>SP_EL0</a:t>
            </a:r>
            <a:r>
              <a:rPr lang="zh-CN" altLang="en" sz="2000" dirty="0"/>
              <a:t>（</a:t>
            </a:r>
            <a:r>
              <a:rPr lang="zh-CN" altLang="en-US" sz="2000" dirty="0"/>
              <a:t>用户态栈寄存器），开始使用</a:t>
            </a:r>
            <a:r>
              <a:rPr lang="en" altLang="zh-CN" sz="2000" dirty="0"/>
              <a:t>SP_EL1</a:t>
            </a:r>
          </a:p>
          <a:p>
            <a:pPr lvl="1"/>
            <a:r>
              <a:rPr lang="zh-CN" altLang="en-US" sz="1800" dirty="0"/>
              <a:t>内核态栈寄存器，需要由操作系统提前设置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修改</a:t>
            </a:r>
            <a:r>
              <a:rPr lang="en" altLang="zh-CN" sz="2000" dirty="0"/>
              <a:t>PSTATE</a:t>
            </a:r>
            <a:r>
              <a:rPr lang="zh-CN" altLang="en-US" sz="2000" dirty="0"/>
              <a:t>寄存器中的特权级标志位，设置为内核态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找到异常处理函数的入口地址，并将该地址写入</a:t>
            </a:r>
            <a:r>
              <a:rPr lang="en" altLang="zh-CN" sz="2000" dirty="0"/>
              <a:t>PC</a:t>
            </a:r>
            <a:r>
              <a:rPr lang="zh-CN" altLang="en" sz="2000" dirty="0"/>
              <a:t>，</a:t>
            </a:r>
            <a:r>
              <a:rPr lang="zh-CN" altLang="en-US" sz="2000" dirty="0"/>
              <a:t>开始运行操作系统</a:t>
            </a:r>
            <a:endParaRPr lang="en-US" altLang="zh-CN" sz="2000" dirty="0"/>
          </a:p>
          <a:p>
            <a:pPr lvl="1"/>
            <a:r>
              <a:rPr lang="zh-CN" altLang="en-US" sz="1800" dirty="0"/>
              <a:t>根据</a:t>
            </a:r>
            <a:r>
              <a:rPr lang="en" altLang="zh-CN" sz="1800" dirty="0"/>
              <a:t>VBAR_EL1</a:t>
            </a:r>
            <a:r>
              <a:rPr lang="zh-CN" altLang="en-US" sz="1800" dirty="0"/>
              <a:t>寄存器保存的异常向量表基地址，以及发生异常事件的类型确定</a:t>
            </a:r>
          </a:p>
        </p:txBody>
      </p:sp>
    </p:spTree>
    <p:extLst>
      <p:ext uri="{BB962C8B-B14F-4D97-AF65-F5344CB8AC3E}">
        <p14:creationId xmlns:p14="http://schemas.microsoft.com/office/powerpoint/2010/main" val="734113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43353</TotalTime>
  <Words>3842</Words>
  <Application>Microsoft Macintosh PowerPoint</Application>
  <PresentationFormat>全屏显示(16:10)</PresentationFormat>
  <Paragraphs>704</Paragraphs>
  <Slides>64</Slides>
  <Notes>14</Notes>
  <HiddenSlides>1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8" baseType="lpstr">
      <vt:lpstr>DengXian</vt:lpstr>
      <vt:lpstr>DengXian</vt:lpstr>
      <vt:lpstr>等线 Light</vt:lpstr>
      <vt:lpstr>微软雅黑</vt:lpstr>
      <vt:lpstr>Cascadia Code</vt:lpstr>
      <vt:lpstr>Microsoft YaHei Light</vt:lpstr>
      <vt:lpstr>Arial</vt:lpstr>
      <vt:lpstr>Calibri</vt:lpstr>
      <vt:lpstr>Consolas</vt:lpstr>
      <vt:lpstr>Courier New</vt:lpstr>
      <vt:lpstr>Helvetica</vt:lpstr>
      <vt:lpstr>Times New Roman</vt:lpstr>
      <vt:lpstr>Verdana</vt:lpstr>
      <vt:lpstr>Office 主题​​</vt:lpstr>
      <vt:lpstr>ARM汇编 – 系统调用</vt:lpstr>
      <vt:lpstr>版权声明</vt:lpstr>
      <vt:lpstr>回顾：程序的状态</vt:lpstr>
      <vt:lpstr>回顾：用户态和内核态之间的控制流跳转</vt:lpstr>
      <vt:lpstr>回顾：操作系统关于异常处理的任务</vt:lpstr>
      <vt:lpstr>操作系统异常处理示意图</vt:lpstr>
      <vt:lpstr>内核态与用户态的切换</vt:lpstr>
      <vt:lpstr>用户态/内核态切换时的处理器状态变化</vt:lpstr>
      <vt:lpstr>处理器在切换过程中的任务</vt:lpstr>
      <vt:lpstr>思考题</vt:lpstr>
      <vt:lpstr>处理器的这些操作都是必要的么？</vt:lpstr>
      <vt:lpstr>eret：从内核态返回到用户态</vt:lpstr>
      <vt:lpstr>操作系统在切换过程中的任务</vt:lpstr>
      <vt:lpstr>系统调用</vt:lpstr>
      <vt:lpstr>系统调用</vt:lpstr>
      <vt:lpstr>系统调用例子</vt:lpstr>
      <vt:lpstr>AArch64下常见的Linux的系统调用</vt:lpstr>
      <vt:lpstr>系统调用例子</vt:lpstr>
      <vt:lpstr>系统调用例子</vt:lpstr>
      <vt:lpstr>系统调用的参数传递（常见的软件约定）</vt:lpstr>
      <vt:lpstr>系统调用返回值与errno</vt:lpstr>
      <vt:lpstr>Q: 如果寄存器放不下参数怎么办？</vt:lpstr>
      <vt:lpstr>如何跟踪系统调用？</vt:lpstr>
      <vt:lpstr>程序员角度看系统调用</vt:lpstr>
      <vt:lpstr>系统调用优化：vDSO</vt:lpstr>
      <vt:lpstr>动机</vt:lpstr>
      <vt:lpstr>gettimeofday</vt:lpstr>
      <vt:lpstr>vDSO的共享页在哪儿？</vt:lpstr>
      <vt:lpstr>系统调用优化：Flex-SC</vt:lpstr>
      <vt:lpstr>动机</vt:lpstr>
      <vt:lpstr>Flexible System Call</vt:lpstr>
      <vt:lpstr>System Call的另一种方法</vt:lpstr>
      <vt:lpstr>Exception-less System Call</vt:lpstr>
      <vt:lpstr>Kernel填充syscall的返回值</vt:lpstr>
      <vt:lpstr>单核上：Single Threads</vt:lpstr>
      <vt:lpstr>单核上：Multiple Threads</vt:lpstr>
      <vt:lpstr>操作系统的不同架构</vt:lpstr>
      <vt:lpstr>PowerPoint 演示文稿</vt:lpstr>
      <vt:lpstr>操作系统复杂性与结构</vt:lpstr>
      <vt:lpstr>操作系统的不同目标</vt:lpstr>
      <vt:lpstr>操作系统的架构及演进</vt:lpstr>
      <vt:lpstr>1、宏内核（Monolithic Kernel）</vt:lpstr>
      <vt:lpstr>宏内核的优缺点分析</vt:lpstr>
      <vt:lpstr>宏内核难以满足的场景</vt:lpstr>
      <vt:lpstr>2、微内核的系统架构</vt:lpstr>
      <vt:lpstr>例：文件的创建</vt:lpstr>
      <vt:lpstr>微内核的优缺点分析</vt:lpstr>
      <vt:lpstr>微内核的优缺点分析</vt:lpstr>
      <vt:lpstr>seL4：被形式化证明的微内核</vt:lpstr>
      <vt:lpstr>Google Fuchsia</vt:lpstr>
      <vt:lpstr>MINIX</vt:lpstr>
      <vt:lpstr>2.5、混合内核架构</vt:lpstr>
      <vt:lpstr>Windows NT</vt:lpstr>
      <vt:lpstr>macOS</vt:lpstr>
      <vt:lpstr>3、外核架构（Exokernel）</vt:lpstr>
      <vt:lpstr>Exokernel + LibOS</vt:lpstr>
      <vt:lpstr>Unikernel（单内核）</vt:lpstr>
      <vt:lpstr>Exokernel架构的优缺点分析</vt:lpstr>
      <vt:lpstr>4、多内核/复内核（Multikernel）</vt:lpstr>
      <vt:lpstr>Multikernel的设计</vt:lpstr>
      <vt:lpstr>Barrelfish Multikernel</vt:lpstr>
      <vt:lpstr>Barrelfish Structure</vt:lpstr>
      <vt:lpstr>不同操作系统架构的对比</vt:lpstr>
      <vt:lpstr>操作系统结构的演进与生态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zhichao hua</cp:lastModifiedBy>
  <cp:revision>1857</cp:revision>
  <cp:lastPrinted>2020-03-02T13:38:09Z</cp:lastPrinted>
  <dcterms:created xsi:type="dcterms:W3CDTF">2017-11-24T09:35:45Z</dcterms:created>
  <dcterms:modified xsi:type="dcterms:W3CDTF">2023-09-22T05:18:31Z</dcterms:modified>
</cp:coreProperties>
</file>